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10287000" cx="18288000"/>
  <p:notesSz cx="6858000" cy="9144000"/>
  <p:embeddedFontLst>
    <p:embeddedFont>
      <p:font typeface="Playfair Display Medium"/>
      <p:regular r:id="rId36"/>
      <p:bold r:id="rId37"/>
      <p:italic r:id="rId38"/>
      <p:boldItalic r:id="rId39"/>
    </p:embeddedFont>
    <p:embeddedFont>
      <p:font typeface="Comfortaa SemiBold"/>
      <p:regular r:id="rId40"/>
      <p:bold r:id="rId41"/>
    </p:embeddedFont>
    <p:embeddedFont>
      <p:font typeface="Cormorant Garamond"/>
      <p:regular r:id="rId42"/>
      <p:bold r:id="rId43"/>
      <p:italic r:id="rId44"/>
      <p:boldItalic r:id="rId45"/>
    </p:embeddedFont>
    <p:embeddedFont>
      <p:font typeface="Lobster"/>
      <p:regular r:id="rId46"/>
    </p:embeddedFont>
    <p:embeddedFont>
      <p:font typeface="Noto Sans"/>
      <p:regular r:id="rId47"/>
      <p:bold r:id="rId48"/>
      <p:italic r:id="rId49"/>
      <p:boldItalic r:id="rId50"/>
    </p:embeddedFont>
    <p:embeddedFont>
      <p:font typeface="Playfair Display SemiBol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B7BCB9-3E4E-4046-825A-203DB574784F}">
  <a:tblStyle styleId="{44B7BCB9-3E4E-4046-825A-203DB574784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SemiBold-regular.fntdata"/><Relationship Id="rId42" Type="http://schemas.openxmlformats.org/officeDocument/2006/relationships/font" Target="fonts/CormorantGaramond-regular.fntdata"/><Relationship Id="rId41" Type="http://schemas.openxmlformats.org/officeDocument/2006/relationships/font" Target="fonts/ComfortaaSemiBold-bold.fntdata"/><Relationship Id="rId44" Type="http://schemas.openxmlformats.org/officeDocument/2006/relationships/font" Target="fonts/CormorantGaramond-italic.fntdata"/><Relationship Id="rId43" Type="http://schemas.openxmlformats.org/officeDocument/2006/relationships/font" Target="fonts/CormorantGaramond-bold.fntdata"/><Relationship Id="rId46" Type="http://schemas.openxmlformats.org/officeDocument/2006/relationships/font" Target="fonts/Lobster-regular.fntdata"/><Relationship Id="rId45" Type="http://schemas.openxmlformats.org/officeDocument/2006/relationships/font" Target="fonts/CormorantGaramon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otoSans-bold.fntdata"/><Relationship Id="rId47" Type="http://schemas.openxmlformats.org/officeDocument/2006/relationships/font" Target="fonts/NotoSans-regular.fntdata"/><Relationship Id="rId49" Type="http://schemas.openxmlformats.org/officeDocument/2006/relationships/font" Target="fonts/Noto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PlayfairDisplayMedium-bold.fntdata"/><Relationship Id="rId36" Type="http://schemas.openxmlformats.org/officeDocument/2006/relationships/font" Target="fonts/PlayfairDisplayMedium-regular.fntdata"/><Relationship Id="rId39" Type="http://schemas.openxmlformats.org/officeDocument/2006/relationships/font" Target="fonts/PlayfairDisplayMedium-boldItalic.fntdata"/><Relationship Id="rId38" Type="http://schemas.openxmlformats.org/officeDocument/2006/relationships/font" Target="fonts/PlayfairDisplay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SemiBold-regular.fntdata"/><Relationship Id="rId50" Type="http://schemas.openxmlformats.org/officeDocument/2006/relationships/font" Target="fonts/NotoSans-boldItalic.fntdata"/><Relationship Id="rId53" Type="http://schemas.openxmlformats.org/officeDocument/2006/relationships/font" Target="fonts/PlayfairDisplaySemiBold-italic.fntdata"/><Relationship Id="rId52" Type="http://schemas.openxmlformats.org/officeDocument/2006/relationships/font" Target="fonts/PlayfairDisplaySemiBold-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PlayfairDisplaySemiBol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aa2b1bbf2_0_9: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Brainstorming</a:t>
            </a:r>
            <a:r>
              <a:rPr lang="en-US"/>
              <a:t> ====&gt; tối ưu hóa như tìm min, max của cái gì đó, lập các giải pháp khả thi(nếu được) và so sánh chúng để tìm ra giải pháp tốt nhất (như kết quả và độ phức tạp ) cho từng phần cụ thể. chiến lược tham lam xem xét các giải pháp khả thi, rồi từ đó đưa ra được những lựa chọn tối ưu cục bộ với mục đích là đạt được giải pháp tối ưu toàn cục, kiểm tra  tính đúng đắn bằng công thức hoặc phản chứng, kiểm thử</a:t>
            </a:r>
            <a:endParaRPr/>
          </a:p>
        </p:txBody>
      </p:sp>
      <p:sp>
        <p:nvSpPr>
          <p:cNvPr id="214" name="Google Shape;214;g2faa2b1bbf2_0_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b509b7b42_0_57: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Fixed-Length Binary Codes: mã nhị phân độ dài cố định</a:t>
            </a:r>
            <a:endParaRPr/>
          </a:p>
        </p:txBody>
      </p:sp>
      <p:sp>
        <p:nvSpPr>
          <p:cNvPr id="227" name="Google Shape;227;g30b509b7b42_0_5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b509b7b42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Variable-Length Codes: mã độ dài biến đổi</a:t>
            </a:r>
            <a:endParaRPr/>
          </a:p>
        </p:txBody>
      </p:sp>
      <p:sp>
        <p:nvSpPr>
          <p:cNvPr id="242" name="Google Shape;242;g30b509b7b42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c570f84e4_0_92: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Variable-Length Codes(mã độ dài biến đổi), Prefix-Free Codes: (mã không có tiền tố) là một dạng Variable-Length Codes nhưng đảm bảo rằng với mọi cặp kí tự có xuất hiện trong text, kí tự này sẽ không là tiền tố của kí tự khác và ngược lại.</a:t>
            </a:r>
            <a:endParaRPr/>
          </a:p>
        </p:txBody>
      </p:sp>
      <p:sp>
        <p:nvSpPr>
          <p:cNvPr id="259" name="Google Shape;259;g2fc570f84e4_0_9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c570f84e4_0_27: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Variable-Length Codes, Prefix-Free Codes: Prefix-Free Codes là một dạng Variable-Length Codes nhưng đảm bảo rằng với mọi cặp kí tự có xuất hiện trong text, kí tự này sẽ không là tiền tố của kí tự khác và ngược lại.</a:t>
            </a:r>
            <a:endParaRPr/>
          </a:p>
        </p:txBody>
      </p:sp>
      <p:sp>
        <p:nvSpPr>
          <p:cNvPr id="282" name="Google Shape;282;g2fc570f84e4_0_2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c570f84e4_0_16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Variable-Length Codes, Prefix-Free Codes: Prefix-Free Codes là một dạng Variable-Length Codes nhưng đảm bảo rằng với mọi cặp kí tự có xuất hiện trong text, kí tự này sẽ không là tiền tố của kí tự khác và ngược lại.</a:t>
            </a:r>
            <a:endParaRPr/>
          </a:p>
        </p:txBody>
      </p:sp>
      <p:sp>
        <p:nvSpPr>
          <p:cNvPr id="309" name="Google Shape;309;g2fc570f84e4_0_16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c570f84e4_0_255: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Variable-Length Codes, Prefix-Free Codes: Prefix-Free Codes là một dạng Variable-Length Codes nhưng đảm bảo rằng với mọi cặp kí tự có xuất hiện trong text, kí tự này sẽ không là tiền tố của kí tự khác và ngược lại.</a:t>
            </a:r>
            <a:endParaRPr/>
          </a:p>
        </p:txBody>
      </p:sp>
      <p:sp>
        <p:nvSpPr>
          <p:cNvPr id="330" name="Google Shape;330;g2fc570f84e4_0_25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c570f84e4_0_299: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Fixed-Length Binary Codes: mã nhị phân độ dài cố định</a:t>
            </a:r>
            <a:endParaRPr/>
          </a:p>
        </p:txBody>
      </p:sp>
      <p:sp>
        <p:nvSpPr>
          <p:cNvPr id="351" name="Google Shape;351;g2fc570f84e4_0_29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aa2b1bbf2_0_2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vừa rồi mình đã trình bày khái </a:t>
            </a:r>
            <a:r>
              <a:rPr lang="en-US"/>
              <a:t>brainstorming</a:t>
            </a:r>
            <a:r>
              <a:rPr lang="en-US"/>
              <a:t> cho đã (ở phần 4 liên hệ đến phân nhánh và cận của nhóm trước )  rồi đưa ra kết luận, xong về</a:t>
            </a:r>
            <a:endParaRPr/>
          </a:p>
        </p:txBody>
      </p:sp>
      <p:sp>
        <p:nvSpPr>
          <p:cNvPr id="368" name="Google Shape;368;g2faa2b1bbf2_0_2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fa1d521b7f_0_1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fa1d521b7f_0_1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a1d521b7f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endParaRPr/>
          </a:p>
        </p:txBody>
      </p:sp>
      <p:sp>
        <p:nvSpPr>
          <p:cNvPr id="392" name="Google Shape;392;g2fa1d521b7f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fa5c3e835a_1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endParaRPr/>
          </a:p>
        </p:txBody>
      </p:sp>
      <p:sp>
        <p:nvSpPr>
          <p:cNvPr id="409" name="Google Shape;409;g2fa5c3e835a_1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fa5c3e835a_1_1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Bước đầu tiên là gì đố mọi người: NÓ phải là một bài toán tối ưu hóa kết quả dần dần.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Rồi đi vào các bước sau.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br>
              <a:rPr lang="en-US" sz="1100">
                <a:latin typeface="Arial"/>
                <a:ea typeface="Arial"/>
                <a:cs typeface="Arial"/>
                <a:sym typeface="Arial"/>
              </a:rPr>
            </a:br>
            <a:endParaRPr/>
          </a:p>
        </p:txBody>
      </p:sp>
      <p:sp>
        <p:nvSpPr>
          <p:cNvPr id="433" name="Google Shape;433;g2fa5c3e835a_1_1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fc5a627d42_0_5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Bước đầu tiên là gì đố mọi người: NÓ phải là một bài toán tối ưu hóa kết quả dần dần.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Rồi đi vào các bước sau.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br>
              <a:rPr lang="en-US" sz="1100">
                <a:latin typeface="Arial"/>
                <a:ea typeface="Arial"/>
                <a:cs typeface="Arial"/>
                <a:sym typeface="Arial"/>
              </a:rPr>
            </a:br>
            <a:endParaRPr/>
          </a:p>
        </p:txBody>
      </p:sp>
      <p:sp>
        <p:nvSpPr>
          <p:cNvPr id="451" name="Google Shape;451;g2fc5a627d42_0_5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c57112697_0_12: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Bước đầu tiên là gì đố mọi người: NÓ phải là một bài toán tối ưu hóa kết quả dần dần.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Rồi đi vào các bước sau.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br>
              <a:rPr lang="en-US" sz="1100">
                <a:latin typeface="Arial"/>
                <a:ea typeface="Arial"/>
                <a:cs typeface="Arial"/>
                <a:sym typeface="Arial"/>
              </a:rPr>
            </a:br>
            <a:endParaRPr/>
          </a:p>
        </p:txBody>
      </p:sp>
      <p:sp>
        <p:nvSpPr>
          <p:cNvPr id="471" name="Google Shape;471;g2fc57112697_0_1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fa36f4a2b3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Ví dụ: Ở bài toán lúc nãy nếu sử dụng chiến lược tham lam theo cạnh kè nhỏ nhất thì cuối cùng kết quả cho ra không hè tối ưu, hoặc có thể ko ra kết quả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 Bài toán đầu đề nếu không được học trước thuật toán disjtra thì liệu mọi người có hoan mang khi tìm ra cách giải tối ưu không, khó khăn là vậy đối lập trình thi đấu thì các bài sử dụng thuật tham lam đồi hỏi thí sinh phải có giác quan gì đó có thể luyện tập nhiều mà có được.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Cái này nó giống kiểu là bạn lấy một đống đất đá đấp đại lên để làm đê chống lũ vây, sơ sài đúng không . Nhưng nếu trong trường hợp gấp quá rồi địa hình khó khắn quá rồi thì liêuj bạn có đấp lên để giảm bớt phần nào thiệt hại không. </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Để thực tế một chút thì ở bài toán thực tế các điều kiện khó khăn ở trên đầy, nó ở dạng là ràng buộc thời gian, bộ nhớ tốc độ xử lí.  </a:t>
            </a:r>
            <a:endParaRPr sz="1100">
              <a:latin typeface="Arial"/>
              <a:ea typeface="Arial"/>
              <a:cs typeface="Arial"/>
              <a:sym typeface="Arial"/>
            </a:endParaRPr>
          </a:p>
        </p:txBody>
      </p:sp>
      <p:sp>
        <p:nvSpPr>
          <p:cNvPr id="489" name="Google Shape;489;g2fa36f4a2b3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fa5cb45ca1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endParaRPr/>
          </a:p>
        </p:txBody>
      </p:sp>
      <p:sp>
        <p:nvSpPr>
          <p:cNvPr id="501" name="Google Shape;501;g2fa5cb45ca1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fa36f4a2b3_0_27: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Trong khuôn khổ của môn học này thì Greedy Algorithm và </a:t>
            </a:r>
            <a:endParaRPr/>
          </a:p>
        </p:txBody>
      </p:sp>
      <p:sp>
        <p:nvSpPr>
          <p:cNvPr id="520" name="Google Shape;520;g2fa36f4a2b3_0_2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3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a36f4a2b3_0_14: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Yêu cầu mn làm cái tìm đc trong 5s( tuyệt đối im lặng) , rồi kết lại có một cách nhanh hơn 1 đv. 70% người có ý tươngr tham lam cho ra kết quả là 12 trong khi kết quả chính xác là 11. Từ ví dụ này chúng ta sẽ đi vào phân tích những nhược điểm cả thuật toán tham lam. </a:t>
            </a:r>
            <a:endParaRPr/>
          </a:p>
        </p:txBody>
      </p:sp>
      <p:sp>
        <p:nvSpPr>
          <p:cNvPr id="543" name="Google Shape;543;g2fa36f4a2b3_0_1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Hỏi mọi người sẽ thối tiền như thế nào trong trường hợp này</a:t>
            </a:r>
            <a:endParaRPr/>
          </a:p>
        </p:txBody>
      </p:sp>
      <p:sp>
        <p:nvSpPr>
          <p:cNvPr id="102" name="Google Shape;102;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aee7e02b0_1_1: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cách đầu tiên các bạn nghĩ đến là làm sao cho giá trị số tiền cần trả lại sau mỗi lần thối đều giảm đi nhiều nhất, với hi vọng cách đó sẽ tốn ít số lượng tiền thối nhất đúng không.</a:t>
            </a:r>
            <a:r>
              <a:rPr lang="en-US"/>
              <a:t>Cách tiếp cận các bạn “vô thức” áp dụng trong bài toán ban đầu này được gọi là cách tiếp cận Greedy đó</a:t>
            </a:r>
            <a:endParaRPr/>
          </a:p>
        </p:txBody>
      </p:sp>
      <p:sp>
        <p:nvSpPr>
          <p:cNvPr id="108" name="Google Shape;108;g30aee7e02b0_1_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aee7e02b0_1_121: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nhìn chung các bạn đã tiếp cận bài toán  dựa trên ý tưởng thiết kế thuật toán sau, </a:t>
            </a:r>
            <a:r>
              <a:rPr lang="en-US"/>
              <a:t>Và với các mệnh giá đồng xu có giá trị chuẩn (50.000đ, 20.000đ, 5.000đ, 1000đ,...) thế này , thì cách tiếp cận greedy dẫn đến kết quả tối ưu.</a:t>
            </a:r>
            <a:endParaRPr/>
          </a:p>
        </p:txBody>
      </p:sp>
      <p:sp>
        <p:nvSpPr>
          <p:cNvPr id="125" name="Google Shape;125;g30aee7e02b0_1_12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aee7e02b0_1_3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và các bạn có để ý thấy các mệnh giá 1000,2000,5000, 10000, 50000,... có điều gì đặc biệt không. khiến cho bài này dùng được tham lam</a:t>
            </a:r>
            <a:endParaRPr/>
          </a:p>
          <a:p>
            <a:pPr indent="0" lvl="0" marL="0" rtl="0" algn="l">
              <a:spcBef>
                <a:spcPts val="0"/>
              </a:spcBef>
              <a:spcAft>
                <a:spcPts val="0"/>
              </a:spcAft>
              <a:buNone/>
            </a:pPr>
            <a:r>
              <a:rPr b="1" lang="en-US"/>
              <a:t>===&gt; ta có thể thấy cái giá trị phía sau nó ít nhất là bằng 2 lần giá trị phía trước, bởi vì nếu như cái giá trị phía sau nhỏ hơn 2 lần giá trị phía trước thì rất có thể việc chọn 2 giá trị phía trước chưa chắc đã tệ hơn việc chọn giá trị phía sau.</a:t>
            </a:r>
            <a:endParaRPr b="1"/>
          </a:p>
        </p:txBody>
      </p:sp>
      <p:sp>
        <p:nvSpPr>
          <p:cNvPr id="149" name="Google Shape;149;g30aee7e02b0_1_3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aee7e02b0_1_6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Giải thuật tham lam thường không mang tính tổng quát (thiên hướng giải quyết từng phần), nên cần có điểm tựa vững chắc về mặt toán học, tuy nhiên việc chứng minh tính đúng đắn đôi khi cũng là một điều gì đó khá khó khăn, nhưng cũng không phải không có điển hình như những thuật toán như prim, kruskal, distra, huffman đều là những thuật toán tiếp cận bằng tham lam đã được người ta chứng minh tính đúng đắn bằng công thức toán học.(mà các bạn đã được học trong môn Cấu trúc dữ liệu và giải thuật rồi)</a:t>
            </a:r>
            <a:endParaRPr/>
          </a:p>
        </p:txBody>
      </p:sp>
      <p:sp>
        <p:nvSpPr>
          <p:cNvPr id="170" name="Google Shape;170;g30aee7e02b0_1_6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b509b7b42_0_12: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VIẾT TRƯỚC VẤN ĐỀ LỚN, VỀ CHIA NHỎ ĐỂ LÀM SLIDE SAU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a:t>
            </a:r>
            <a:r>
              <a:rPr lang="en-US"/>
              <a:t>ì toans toois ưu hoas , bị trùng với slide 10 </a:t>
            </a:r>
            <a:endParaRPr/>
          </a:p>
        </p:txBody>
      </p:sp>
      <p:sp>
        <p:nvSpPr>
          <p:cNvPr id="185" name="Google Shape;185;g30b509b7b42_0_1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aee7e02b0_1_18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nhìn vào hình vẽ này, các bạn có suy nghĩ gì về đặc điểm của bài toán phù hợp với phương pháp tham lam</a:t>
            </a:r>
            <a:endParaRPr/>
          </a:p>
        </p:txBody>
      </p:sp>
      <p:sp>
        <p:nvSpPr>
          <p:cNvPr id="200" name="Google Shape;200;g30aee7e02b0_1_18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5.png"/><Relationship Id="rId11" Type="http://schemas.openxmlformats.org/officeDocument/2006/relationships/image" Target="../media/image33.png"/><Relationship Id="rId10" Type="http://schemas.openxmlformats.org/officeDocument/2006/relationships/image" Target="../media/image31.png"/><Relationship Id="rId9"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25.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2.jp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16.jp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16.jp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880"/>
        </a:solidFill>
      </p:bgPr>
    </p:bg>
    <p:spTree>
      <p:nvGrpSpPr>
        <p:cNvPr id="87" name="Shape 87"/>
        <p:cNvGrpSpPr/>
        <p:nvPr/>
      </p:nvGrpSpPr>
      <p:grpSpPr>
        <a:xfrm>
          <a:off x="0" y="0"/>
          <a:ext cx="0" cy="0"/>
          <a:chOff x="0" y="0"/>
          <a:chExt cx="0" cy="0"/>
        </a:xfrm>
      </p:grpSpPr>
      <p:sp>
        <p:nvSpPr>
          <p:cNvPr id="88" name="Google Shape;88;p13"/>
          <p:cNvSpPr txBox="1"/>
          <p:nvPr/>
        </p:nvSpPr>
        <p:spPr>
          <a:xfrm>
            <a:off x="3724801" y="2452940"/>
            <a:ext cx="10838400" cy="538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ECECF3"/>
                </a:solidFill>
                <a:latin typeface="Noto Sans"/>
                <a:ea typeface="Noto Sans"/>
                <a:cs typeface="Noto Sans"/>
                <a:sym typeface="Noto Sans"/>
              </a:rPr>
              <a:t>WELCOME TO </a:t>
            </a:r>
            <a:endParaRPr/>
          </a:p>
          <a:p>
            <a:pPr indent="0" lvl="0" marL="0" marR="0" rtl="0" algn="ctr">
              <a:lnSpc>
                <a:spcPct val="140000"/>
              </a:lnSpc>
              <a:spcBef>
                <a:spcPts val="0"/>
              </a:spcBef>
              <a:spcAft>
                <a:spcPts val="0"/>
              </a:spcAft>
              <a:buNone/>
            </a:pPr>
            <a:r>
              <a:rPr lang="en-US" sz="9200">
                <a:solidFill>
                  <a:srgbClr val="ECECF3"/>
                </a:solidFill>
                <a:latin typeface="Noto Sans"/>
                <a:ea typeface="Noto Sans"/>
                <a:cs typeface="Noto Sans"/>
                <a:sym typeface="Noto Sans"/>
              </a:rPr>
              <a:t>SOLAR STORM TEAM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nvSpPr>
        <p:spPr>
          <a:xfrm>
            <a:off x="0" y="283000"/>
            <a:ext cx="18288000" cy="2818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7130">
                <a:solidFill>
                  <a:srgbClr val="0B5394"/>
                </a:solidFill>
                <a:latin typeface="Playfair Display Medium"/>
                <a:ea typeface="Playfair Display Medium"/>
                <a:cs typeface="Playfair Display Medium"/>
                <a:sym typeface="Playfair Display Medium"/>
              </a:rPr>
              <a:t>Các bước suy luận cấu trúc bài </a:t>
            </a:r>
            <a:endParaRPr i="1" sz="7130">
              <a:solidFill>
                <a:srgbClr val="0B5394"/>
              </a:solidFill>
              <a:latin typeface="Playfair Display Medium"/>
              <a:ea typeface="Playfair Display Medium"/>
              <a:cs typeface="Playfair Display Medium"/>
              <a:sym typeface="Playfair Display Medium"/>
            </a:endParaRPr>
          </a:p>
          <a:p>
            <a:pPr indent="0" lvl="0" marL="0" rtl="0" algn="ctr">
              <a:lnSpc>
                <a:spcPct val="140000"/>
              </a:lnSpc>
              <a:spcBef>
                <a:spcPts val="0"/>
              </a:spcBef>
              <a:spcAft>
                <a:spcPts val="0"/>
              </a:spcAft>
              <a:buNone/>
            </a:pPr>
            <a:r>
              <a:rPr i="1" lang="en-US" sz="7130">
                <a:solidFill>
                  <a:srgbClr val="0B5394"/>
                </a:solidFill>
                <a:latin typeface="Playfair Display Medium"/>
                <a:ea typeface="Playfair Display Medium"/>
                <a:cs typeface="Playfair Display Medium"/>
                <a:sym typeface="Playfair Display Medium"/>
              </a:rPr>
              <a:t>toán sử dụng giải thuật tham lam</a:t>
            </a:r>
            <a:endParaRPr i="1" sz="7130">
              <a:solidFill>
                <a:srgbClr val="0B5394"/>
              </a:solidFill>
              <a:latin typeface="Playfair Display Medium"/>
              <a:ea typeface="Playfair Display Medium"/>
              <a:cs typeface="Playfair Display Medium"/>
              <a:sym typeface="Playfair Display Medium"/>
            </a:endParaRPr>
          </a:p>
        </p:txBody>
      </p:sp>
      <p:sp>
        <p:nvSpPr>
          <p:cNvPr id="217" name="Google Shape;217;p22"/>
          <p:cNvSpPr txBox="1"/>
          <p:nvPr/>
        </p:nvSpPr>
        <p:spPr>
          <a:xfrm>
            <a:off x="1864700" y="3701675"/>
            <a:ext cx="15153300" cy="4026600"/>
          </a:xfrm>
          <a:prstGeom prst="rect">
            <a:avLst/>
          </a:prstGeom>
          <a:noFill/>
          <a:ln>
            <a:noFill/>
          </a:ln>
        </p:spPr>
        <p:txBody>
          <a:bodyPr anchorCtr="0" anchor="t" bIns="91425" lIns="91425" spcFirstLastPara="1" rIns="91425" wrap="square" tIns="91425">
            <a:spAutoFit/>
          </a:bodyPr>
          <a:lstStyle/>
          <a:p>
            <a:pPr indent="-533400" lvl="0" marL="457200" rtl="0" algn="just">
              <a:lnSpc>
                <a:spcPct val="140000"/>
              </a:lnSpc>
              <a:spcBef>
                <a:spcPts val="0"/>
              </a:spcBef>
              <a:spcAft>
                <a:spcPts val="0"/>
              </a:spcAft>
              <a:buClr>
                <a:srgbClr val="0B5394"/>
              </a:buClr>
              <a:buSzPts val="4800"/>
              <a:buFont typeface="Comfortaa SemiBold"/>
              <a:buAutoNum type="arabicPeriod"/>
            </a:pPr>
            <a:r>
              <a:rPr i="1" lang="en-US" sz="4800">
                <a:solidFill>
                  <a:srgbClr val="0B5394"/>
                </a:solidFill>
                <a:latin typeface="Comfortaa SemiBold"/>
                <a:ea typeface="Comfortaa SemiBold"/>
                <a:cs typeface="Comfortaa SemiBold"/>
                <a:sym typeface="Comfortaa SemiBold"/>
              </a:rPr>
              <a:t>Xác định vấn đề là bài toán tối ưu hó</a:t>
            </a:r>
            <a:r>
              <a:rPr i="1" lang="en-US" sz="4800">
                <a:solidFill>
                  <a:srgbClr val="0B5394"/>
                </a:solidFill>
                <a:latin typeface="Comfortaa SemiBold"/>
                <a:ea typeface="Comfortaa SemiBold"/>
                <a:cs typeface="Comfortaa SemiBold"/>
                <a:sym typeface="Comfortaa SemiBold"/>
              </a:rPr>
              <a:t>a.</a:t>
            </a:r>
            <a:endParaRPr i="1" sz="4800">
              <a:solidFill>
                <a:srgbClr val="0B5394"/>
              </a:solidFill>
              <a:latin typeface="Comfortaa SemiBold"/>
              <a:ea typeface="Comfortaa SemiBold"/>
              <a:cs typeface="Comfortaa SemiBold"/>
              <a:sym typeface="Comfortaa SemiBold"/>
            </a:endParaRPr>
          </a:p>
          <a:p>
            <a:pPr indent="-533400" lvl="0" marL="457200" rtl="0" algn="just">
              <a:lnSpc>
                <a:spcPct val="140000"/>
              </a:lnSpc>
              <a:spcBef>
                <a:spcPts val="0"/>
              </a:spcBef>
              <a:spcAft>
                <a:spcPts val="0"/>
              </a:spcAft>
              <a:buClr>
                <a:srgbClr val="0B5394"/>
              </a:buClr>
              <a:buSzPts val="4800"/>
              <a:buFont typeface="Comfortaa SemiBold"/>
              <a:buAutoNum type="arabicPeriod"/>
            </a:pPr>
            <a:r>
              <a:rPr i="1" lang="en-US" sz="4800">
                <a:solidFill>
                  <a:srgbClr val="0B5394"/>
                </a:solidFill>
                <a:latin typeface="Comfortaa SemiBold"/>
                <a:ea typeface="Comfortaa SemiBold"/>
                <a:cs typeface="Comfortaa SemiBold"/>
                <a:sym typeface="Comfortaa SemiBold"/>
              </a:rPr>
              <a:t>Xác định tính chất cấu trúc con tối ưu.</a:t>
            </a:r>
            <a:endParaRPr i="1" sz="4800">
              <a:solidFill>
                <a:srgbClr val="0B5394"/>
              </a:solidFill>
              <a:latin typeface="Comfortaa SemiBold"/>
              <a:ea typeface="Comfortaa SemiBold"/>
              <a:cs typeface="Comfortaa SemiBold"/>
              <a:sym typeface="Comfortaa SemiBold"/>
            </a:endParaRPr>
          </a:p>
          <a:p>
            <a:pPr indent="-533400" lvl="0" marL="457200" rtl="0" algn="just">
              <a:lnSpc>
                <a:spcPct val="140000"/>
              </a:lnSpc>
              <a:spcBef>
                <a:spcPts val="0"/>
              </a:spcBef>
              <a:spcAft>
                <a:spcPts val="0"/>
              </a:spcAft>
              <a:buClr>
                <a:srgbClr val="0B5394"/>
              </a:buClr>
              <a:buSzPts val="4800"/>
              <a:buFont typeface="Comfortaa SemiBold"/>
              <a:buAutoNum type="arabicPeriod"/>
            </a:pPr>
            <a:r>
              <a:rPr i="1" lang="en-US" sz="4800">
                <a:solidFill>
                  <a:srgbClr val="0B5394"/>
                </a:solidFill>
                <a:latin typeface="Comfortaa SemiBold"/>
                <a:ea typeface="Comfortaa SemiBold"/>
                <a:cs typeface="Comfortaa SemiBold"/>
                <a:sym typeface="Comfortaa SemiBold"/>
              </a:rPr>
              <a:t>.Phát triển một chiến lược tham lam.</a:t>
            </a:r>
            <a:endParaRPr i="1" sz="4800">
              <a:solidFill>
                <a:srgbClr val="0B5394"/>
              </a:solidFill>
              <a:latin typeface="Comfortaa SemiBold"/>
              <a:ea typeface="Comfortaa SemiBold"/>
              <a:cs typeface="Comfortaa SemiBold"/>
              <a:sym typeface="Comfortaa SemiBold"/>
            </a:endParaRPr>
          </a:p>
          <a:p>
            <a:pPr indent="-533400" lvl="0" marL="457200" rtl="0" algn="just">
              <a:lnSpc>
                <a:spcPct val="140000"/>
              </a:lnSpc>
              <a:spcBef>
                <a:spcPts val="0"/>
              </a:spcBef>
              <a:spcAft>
                <a:spcPts val="0"/>
              </a:spcAft>
              <a:buClr>
                <a:srgbClr val="0B5394"/>
              </a:buClr>
              <a:buSzPts val="4800"/>
              <a:buFont typeface="Comfortaa SemiBold"/>
              <a:buAutoNum type="arabicPeriod"/>
            </a:pPr>
            <a:r>
              <a:rPr i="1" lang="en-US" sz="4800">
                <a:solidFill>
                  <a:srgbClr val="0B5394"/>
                </a:solidFill>
                <a:latin typeface="Comfortaa SemiBold"/>
                <a:ea typeface="Comfortaa SemiBold"/>
                <a:cs typeface="Comfortaa SemiBold"/>
                <a:sym typeface="Comfortaa SemiBold"/>
              </a:rPr>
              <a:t>Kiểm tra tính đúng đắn.</a:t>
            </a:r>
            <a:endParaRPr i="1" sz="4800">
              <a:solidFill>
                <a:srgbClr val="0B5394"/>
              </a:solidFill>
              <a:latin typeface="Comfortaa SemiBold"/>
              <a:ea typeface="Comfortaa SemiBold"/>
              <a:cs typeface="Comfortaa SemiBold"/>
              <a:sym typeface="Comfortaa SemiBold"/>
            </a:endParaRPr>
          </a:p>
        </p:txBody>
      </p:sp>
      <p:grpSp>
        <p:nvGrpSpPr>
          <p:cNvPr id="218" name="Google Shape;218;p22"/>
          <p:cNvGrpSpPr/>
          <p:nvPr/>
        </p:nvGrpSpPr>
        <p:grpSpPr>
          <a:xfrm>
            <a:off x="-29150" y="10010150"/>
            <a:ext cx="18344700" cy="276900"/>
            <a:chOff x="-29150" y="10010150"/>
            <a:chExt cx="18344700" cy="276900"/>
          </a:xfrm>
        </p:grpSpPr>
        <p:cxnSp>
          <p:nvCxnSpPr>
            <p:cNvPr id="219" name="Google Shape;219;p22"/>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220" name="Google Shape;220;p22"/>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221" name="Google Shape;221;p22"/>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222" name="Google Shape;222;p22"/>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pic>
        <p:nvPicPr>
          <p:cNvPr id="223" name="Google Shape;223;p22"/>
          <p:cNvPicPr preferRelativeResize="0"/>
          <p:nvPr/>
        </p:nvPicPr>
        <p:blipFill>
          <a:blip r:embed="rId3">
            <a:alphaModFix/>
          </a:blip>
          <a:stretch>
            <a:fillRect/>
          </a:stretch>
        </p:blipFill>
        <p:spPr>
          <a:xfrm flipH="1">
            <a:off x="0" y="8001000"/>
            <a:ext cx="2286000" cy="2286000"/>
          </a:xfrm>
          <a:prstGeom prst="rect">
            <a:avLst/>
          </a:prstGeom>
          <a:noFill/>
          <a:ln>
            <a:noFill/>
          </a:ln>
        </p:spPr>
      </p:pic>
      <p:pic>
        <p:nvPicPr>
          <p:cNvPr id="224" name="Google Shape;224;p22"/>
          <p:cNvPicPr preferRelativeResize="0"/>
          <p:nvPr/>
        </p:nvPicPr>
        <p:blipFill>
          <a:blip r:embed="rId3">
            <a:alphaModFix/>
          </a:blip>
          <a:stretch>
            <a:fillRect/>
          </a:stretch>
        </p:blipFill>
        <p:spPr>
          <a:xfrm>
            <a:off x="16002000" y="8001000"/>
            <a:ext cx="2286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nvSpPr>
        <p:spPr>
          <a:xfrm>
            <a:off x="456150" y="3271825"/>
            <a:ext cx="17008500" cy="1002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US" sz="4600">
                <a:solidFill>
                  <a:schemeClr val="dk2"/>
                </a:solidFill>
                <a:latin typeface="Comfortaa SemiBold"/>
                <a:ea typeface="Comfortaa SemiBold"/>
                <a:cs typeface="Comfortaa SemiBold"/>
                <a:sym typeface="Comfortaa SemiBold"/>
              </a:rPr>
              <a:t>everyday english sentence</a:t>
            </a:r>
            <a:endParaRPr sz="4600">
              <a:solidFill>
                <a:schemeClr val="dk2"/>
              </a:solidFill>
              <a:latin typeface="Comfortaa SemiBold"/>
              <a:ea typeface="Comfortaa SemiBold"/>
              <a:cs typeface="Comfortaa SemiBold"/>
              <a:sym typeface="Comfortaa SemiBold"/>
            </a:endParaRPr>
          </a:p>
        </p:txBody>
      </p:sp>
      <p:sp>
        <p:nvSpPr>
          <p:cNvPr id="230" name="Google Shape;230;p23"/>
          <p:cNvSpPr txBox="1"/>
          <p:nvPr/>
        </p:nvSpPr>
        <p:spPr>
          <a:xfrm>
            <a:off x="141488" y="367888"/>
            <a:ext cx="16337700" cy="1169700"/>
          </a:xfrm>
          <a:prstGeom prst="rect">
            <a:avLst/>
          </a:prstGeom>
          <a:noFill/>
          <a:ln>
            <a:noFill/>
          </a:ln>
        </p:spPr>
        <p:txBody>
          <a:bodyPr anchorCtr="0" anchor="t" bIns="91425" lIns="91425" spcFirstLastPara="1" rIns="91425" wrap="square" tIns="91425">
            <a:spAutoFit/>
          </a:bodyPr>
          <a:lstStyle/>
          <a:p>
            <a:pPr indent="457200" lvl="0" marL="0" rtl="0" algn="l">
              <a:lnSpc>
                <a:spcPct val="140000"/>
              </a:lnSpc>
              <a:spcBef>
                <a:spcPts val="0"/>
              </a:spcBef>
              <a:spcAft>
                <a:spcPts val="0"/>
              </a:spcAft>
              <a:buNone/>
            </a:pPr>
            <a:r>
              <a:rPr i="1" lang="en-US" sz="6400">
                <a:solidFill>
                  <a:srgbClr val="0B5394"/>
                </a:solidFill>
                <a:latin typeface="Playfair Display SemiBold"/>
                <a:ea typeface="Playfair Display SemiBold"/>
                <a:cs typeface="Playfair Display SemiBold"/>
                <a:sym typeface="Playfair Display SemiBold"/>
              </a:rPr>
              <a:t>Huffman coding</a:t>
            </a:r>
            <a:endParaRPr i="1" sz="6400">
              <a:solidFill>
                <a:srgbClr val="0B5394"/>
              </a:solidFill>
              <a:latin typeface="Playfair Display SemiBold"/>
              <a:ea typeface="Playfair Display SemiBold"/>
              <a:cs typeface="Playfair Display SemiBold"/>
              <a:sym typeface="Playfair Display SemiBold"/>
            </a:endParaRPr>
          </a:p>
        </p:txBody>
      </p:sp>
      <p:sp>
        <p:nvSpPr>
          <p:cNvPr id="231" name="Google Shape;231;p23"/>
          <p:cNvSpPr txBox="1"/>
          <p:nvPr/>
        </p:nvSpPr>
        <p:spPr>
          <a:xfrm>
            <a:off x="456150" y="4377725"/>
            <a:ext cx="19055100" cy="3386400"/>
          </a:xfrm>
          <a:prstGeom prst="rect">
            <a:avLst/>
          </a:prstGeom>
          <a:noFill/>
          <a:ln>
            <a:noFill/>
          </a:ln>
        </p:spPr>
        <p:txBody>
          <a:bodyPr anchorCtr="0" anchor="t" bIns="91425" lIns="91425" spcFirstLastPara="1" rIns="91425" wrap="square" tIns="91425">
            <a:spAutoFit/>
          </a:bodyPr>
          <a:lstStyle/>
          <a:p>
            <a:pPr indent="0" lvl="0" marL="0" rtl="0" algn="just">
              <a:lnSpc>
                <a:spcPct val="140000"/>
              </a:lnSpc>
              <a:spcBef>
                <a:spcPts val="0"/>
              </a:spcBef>
              <a:spcAft>
                <a:spcPts val="0"/>
              </a:spcAft>
              <a:buNone/>
            </a:pPr>
            <a:r>
              <a:rPr lang="en-US" sz="4000">
                <a:solidFill>
                  <a:schemeClr val="dk1"/>
                </a:solidFill>
                <a:latin typeface="Comfortaa SemiBold"/>
                <a:ea typeface="Comfortaa SemiBold"/>
                <a:cs typeface="Comfortaa SemiBold"/>
                <a:sym typeface="Comfortaa SemiBold"/>
              </a:rPr>
              <a:t>0</a:t>
            </a:r>
            <a:r>
              <a:rPr lang="en-US" sz="4000">
                <a:solidFill>
                  <a:schemeClr val="dk1"/>
                </a:solidFill>
                <a:latin typeface="Comfortaa SemiBold"/>
                <a:ea typeface="Comfortaa SemiBold"/>
                <a:cs typeface="Comfortaa SemiBold"/>
                <a:sym typeface="Comfortaa SemiBold"/>
              </a:rPr>
              <a:t>1100101</a:t>
            </a:r>
            <a:r>
              <a:rPr lang="en-US" sz="4000">
                <a:solidFill>
                  <a:schemeClr val="dk1"/>
                </a:solidFill>
                <a:latin typeface="Comfortaa SemiBold"/>
                <a:ea typeface="Comfortaa SemiBold"/>
                <a:cs typeface="Comfortaa SemiBold"/>
                <a:sym typeface="Comfortaa SemiBold"/>
              </a:rPr>
              <a:t> </a:t>
            </a:r>
            <a:r>
              <a:rPr lang="en-US" sz="4000">
                <a:solidFill>
                  <a:schemeClr val="dk1"/>
                </a:solidFill>
                <a:latin typeface="Comfortaa SemiBold"/>
                <a:ea typeface="Comfortaa SemiBold"/>
                <a:cs typeface="Comfortaa SemiBold"/>
                <a:sym typeface="Comfortaa SemiBold"/>
              </a:rPr>
              <a:t>01110110 01100101 01110010 01111001 01100100	01100001	01111001	</a:t>
            </a:r>
            <a:endParaRPr sz="4000">
              <a:solidFill>
                <a:schemeClr val="dk1"/>
              </a:solidFill>
              <a:latin typeface="Comfortaa SemiBold"/>
              <a:ea typeface="Comfortaa SemiBold"/>
              <a:cs typeface="Comfortaa SemiBold"/>
              <a:sym typeface="Comfortaa SemiBold"/>
            </a:endParaRPr>
          </a:p>
          <a:p>
            <a:pPr indent="0" lvl="0" marL="0" rtl="0" algn="just">
              <a:lnSpc>
                <a:spcPct val="140000"/>
              </a:lnSpc>
              <a:spcBef>
                <a:spcPts val="0"/>
              </a:spcBef>
              <a:spcAft>
                <a:spcPts val="0"/>
              </a:spcAft>
              <a:buNone/>
            </a:pPr>
            <a:r>
              <a:rPr lang="en-US" sz="4000">
                <a:solidFill>
                  <a:schemeClr val="dk1"/>
                </a:solidFill>
                <a:latin typeface="Comfortaa SemiBold"/>
                <a:ea typeface="Comfortaa SemiBold"/>
                <a:cs typeface="Comfortaa SemiBold"/>
                <a:sym typeface="Comfortaa SemiBold"/>
              </a:rPr>
              <a:t>00100000	01100101 01101110	01100111	01101100 01101001	01110011 01101000</a:t>
            </a:r>
            <a:endParaRPr sz="4000">
              <a:solidFill>
                <a:schemeClr val="dk1"/>
              </a:solidFill>
              <a:latin typeface="Comfortaa SemiBold"/>
              <a:ea typeface="Comfortaa SemiBold"/>
              <a:cs typeface="Comfortaa SemiBold"/>
              <a:sym typeface="Comfortaa SemiBold"/>
            </a:endParaRPr>
          </a:p>
          <a:p>
            <a:pPr indent="0" lvl="0" marL="0" rtl="0" algn="just">
              <a:lnSpc>
                <a:spcPct val="140000"/>
              </a:lnSpc>
              <a:spcBef>
                <a:spcPts val="0"/>
              </a:spcBef>
              <a:spcAft>
                <a:spcPts val="0"/>
              </a:spcAft>
              <a:buNone/>
            </a:pPr>
            <a:r>
              <a:rPr lang="en-US" sz="4000">
                <a:solidFill>
                  <a:schemeClr val="dk1"/>
                </a:solidFill>
                <a:latin typeface="Comfortaa SemiBold"/>
                <a:ea typeface="Comfortaa SemiBold"/>
                <a:cs typeface="Comfortaa SemiBold"/>
                <a:sym typeface="Comfortaa SemiBold"/>
              </a:rPr>
              <a:t>00100000 01110011 01100101 01101110 01110100 01100101 01101110 01100011</a:t>
            </a:r>
            <a:endParaRPr sz="4000">
              <a:solidFill>
                <a:schemeClr val="dk1"/>
              </a:solidFill>
              <a:latin typeface="Comfortaa SemiBold"/>
              <a:ea typeface="Comfortaa SemiBold"/>
              <a:cs typeface="Comfortaa SemiBold"/>
              <a:sym typeface="Comfortaa SemiBold"/>
            </a:endParaRPr>
          </a:p>
          <a:p>
            <a:pPr indent="0" lvl="0" marL="0" rtl="0" algn="just">
              <a:lnSpc>
                <a:spcPct val="140000"/>
              </a:lnSpc>
              <a:spcBef>
                <a:spcPts val="0"/>
              </a:spcBef>
              <a:spcAft>
                <a:spcPts val="0"/>
              </a:spcAft>
              <a:buNone/>
            </a:pPr>
            <a:r>
              <a:rPr lang="en-US" sz="4000">
                <a:solidFill>
                  <a:schemeClr val="dk1"/>
                </a:solidFill>
                <a:latin typeface="Comfortaa SemiBold"/>
                <a:ea typeface="Comfortaa SemiBold"/>
                <a:cs typeface="Comfortaa SemiBold"/>
                <a:sym typeface="Comfortaa SemiBold"/>
              </a:rPr>
              <a:t>01100101</a:t>
            </a:r>
            <a:endParaRPr sz="4000">
              <a:solidFill>
                <a:schemeClr val="dk1"/>
              </a:solidFill>
              <a:latin typeface="Comfortaa SemiBold"/>
              <a:ea typeface="Comfortaa SemiBold"/>
              <a:cs typeface="Comfortaa SemiBold"/>
              <a:sym typeface="Comfortaa SemiBold"/>
            </a:endParaRPr>
          </a:p>
        </p:txBody>
      </p:sp>
      <p:grpSp>
        <p:nvGrpSpPr>
          <p:cNvPr id="232" name="Google Shape;232;p23"/>
          <p:cNvGrpSpPr/>
          <p:nvPr/>
        </p:nvGrpSpPr>
        <p:grpSpPr>
          <a:xfrm>
            <a:off x="-29150" y="10010150"/>
            <a:ext cx="18344700" cy="276900"/>
            <a:chOff x="-29150" y="10010150"/>
            <a:chExt cx="18344700" cy="276900"/>
          </a:xfrm>
        </p:grpSpPr>
        <p:cxnSp>
          <p:nvCxnSpPr>
            <p:cNvPr id="233" name="Google Shape;233;p23"/>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234" name="Google Shape;234;p23"/>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235" name="Google Shape;235;p23"/>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236" name="Google Shape;236;p23"/>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grpSp>
        <p:nvGrpSpPr>
          <p:cNvPr id="237" name="Google Shape;237;p23"/>
          <p:cNvGrpSpPr/>
          <p:nvPr/>
        </p:nvGrpSpPr>
        <p:grpSpPr>
          <a:xfrm>
            <a:off x="456150" y="3271825"/>
            <a:ext cx="19055100" cy="4492300"/>
            <a:chOff x="456150" y="3271825"/>
            <a:chExt cx="19055100" cy="4492300"/>
          </a:xfrm>
        </p:grpSpPr>
        <p:sp>
          <p:nvSpPr>
            <p:cNvPr id="238" name="Google Shape;238;p23"/>
            <p:cNvSpPr txBox="1"/>
            <p:nvPr/>
          </p:nvSpPr>
          <p:spPr>
            <a:xfrm>
              <a:off x="456150" y="3271825"/>
              <a:ext cx="17008500" cy="1002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US" sz="4600">
                  <a:solidFill>
                    <a:srgbClr val="FF3131"/>
                  </a:solidFill>
                  <a:latin typeface="Comfortaa SemiBold"/>
                  <a:ea typeface="Comfortaa SemiBold"/>
                  <a:cs typeface="Comfortaa SemiBold"/>
                  <a:sym typeface="Comfortaa SemiBold"/>
                </a:rPr>
                <a:t>e</a:t>
              </a:r>
              <a:r>
                <a:rPr lang="en-US" sz="4600">
                  <a:solidFill>
                    <a:srgbClr val="0B5394"/>
                  </a:solidFill>
                  <a:latin typeface="Comfortaa SemiBold"/>
                  <a:ea typeface="Comfortaa SemiBold"/>
                  <a:cs typeface="Comfortaa SemiBold"/>
                  <a:sym typeface="Comfortaa SemiBold"/>
                </a:rPr>
                <a:t>v</a:t>
              </a:r>
              <a:r>
                <a:rPr lang="en-US" sz="4600">
                  <a:solidFill>
                    <a:srgbClr val="FF3131"/>
                  </a:solidFill>
                  <a:latin typeface="Comfortaa SemiBold"/>
                  <a:ea typeface="Comfortaa SemiBold"/>
                  <a:cs typeface="Comfortaa SemiBold"/>
                  <a:sym typeface="Comfortaa SemiBold"/>
                </a:rPr>
                <a:t>e</a:t>
              </a:r>
              <a:r>
                <a:rPr lang="en-US" sz="4600">
                  <a:solidFill>
                    <a:srgbClr val="0B5394"/>
                  </a:solidFill>
                  <a:latin typeface="Comfortaa SemiBold"/>
                  <a:ea typeface="Comfortaa SemiBold"/>
                  <a:cs typeface="Comfortaa SemiBold"/>
                  <a:sym typeface="Comfortaa SemiBold"/>
                </a:rPr>
                <a:t>ryday </a:t>
              </a:r>
              <a:r>
                <a:rPr lang="en-US" sz="4600">
                  <a:solidFill>
                    <a:srgbClr val="FF3131"/>
                  </a:solidFill>
                  <a:latin typeface="Comfortaa SemiBold"/>
                  <a:ea typeface="Comfortaa SemiBold"/>
                  <a:cs typeface="Comfortaa SemiBold"/>
                  <a:sym typeface="Comfortaa SemiBold"/>
                </a:rPr>
                <a:t>e</a:t>
              </a:r>
              <a:r>
                <a:rPr lang="en-US" sz="4600">
                  <a:solidFill>
                    <a:srgbClr val="0B5394"/>
                  </a:solidFill>
                  <a:latin typeface="Comfortaa SemiBold"/>
                  <a:ea typeface="Comfortaa SemiBold"/>
                  <a:cs typeface="Comfortaa SemiBold"/>
                  <a:sym typeface="Comfortaa SemiBold"/>
                </a:rPr>
                <a:t>nglish s</a:t>
              </a:r>
              <a:r>
                <a:rPr lang="en-US" sz="4600">
                  <a:solidFill>
                    <a:srgbClr val="FF3131"/>
                  </a:solidFill>
                  <a:latin typeface="Comfortaa SemiBold"/>
                  <a:ea typeface="Comfortaa SemiBold"/>
                  <a:cs typeface="Comfortaa SemiBold"/>
                  <a:sym typeface="Comfortaa SemiBold"/>
                </a:rPr>
                <a:t>e</a:t>
              </a:r>
              <a:r>
                <a:rPr lang="en-US" sz="4600">
                  <a:solidFill>
                    <a:srgbClr val="0B5394"/>
                  </a:solidFill>
                  <a:latin typeface="Comfortaa SemiBold"/>
                  <a:ea typeface="Comfortaa SemiBold"/>
                  <a:cs typeface="Comfortaa SemiBold"/>
                  <a:sym typeface="Comfortaa SemiBold"/>
                </a:rPr>
                <a:t>nt</a:t>
              </a:r>
              <a:r>
                <a:rPr lang="en-US" sz="4600">
                  <a:solidFill>
                    <a:srgbClr val="FF3131"/>
                  </a:solidFill>
                  <a:latin typeface="Comfortaa SemiBold"/>
                  <a:ea typeface="Comfortaa SemiBold"/>
                  <a:cs typeface="Comfortaa SemiBold"/>
                  <a:sym typeface="Comfortaa SemiBold"/>
                </a:rPr>
                <a:t>e</a:t>
              </a:r>
              <a:r>
                <a:rPr lang="en-US" sz="4600">
                  <a:solidFill>
                    <a:srgbClr val="0B5394"/>
                  </a:solidFill>
                  <a:latin typeface="Comfortaa SemiBold"/>
                  <a:ea typeface="Comfortaa SemiBold"/>
                  <a:cs typeface="Comfortaa SemiBold"/>
                  <a:sym typeface="Comfortaa SemiBold"/>
                </a:rPr>
                <a:t>nc</a:t>
              </a:r>
              <a:r>
                <a:rPr lang="en-US" sz="4600">
                  <a:solidFill>
                    <a:srgbClr val="FF3131"/>
                  </a:solidFill>
                  <a:latin typeface="Comfortaa SemiBold"/>
                  <a:ea typeface="Comfortaa SemiBold"/>
                  <a:cs typeface="Comfortaa SemiBold"/>
                  <a:sym typeface="Comfortaa SemiBold"/>
                </a:rPr>
                <a:t>e</a:t>
              </a:r>
              <a:endParaRPr sz="4600">
                <a:solidFill>
                  <a:srgbClr val="FF3131"/>
                </a:solidFill>
                <a:latin typeface="Comfortaa SemiBold"/>
                <a:ea typeface="Comfortaa SemiBold"/>
                <a:cs typeface="Comfortaa SemiBold"/>
                <a:sym typeface="Comfortaa SemiBold"/>
              </a:endParaRPr>
            </a:p>
          </p:txBody>
        </p:sp>
        <p:sp>
          <p:nvSpPr>
            <p:cNvPr id="239" name="Google Shape;239;p23"/>
            <p:cNvSpPr txBox="1"/>
            <p:nvPr/>
          </p:nvSpPr>
          <p:spPr>
            <a:xfrm>
              <a:off x="456150" y="4377725"/>
              <a:ext cx="19055100" cy="3386400"/>
            </a:xfrm>
            <a:prstGeom prst="rect">
              <a:avLst/>
            </a:prstGeom>
            <a:noFill/>
            <a:ln>
              <a:noFill/>
            </a:ln>
          </p:spPr>
          <p:txBody>
            <a:bodyPr anchorCtr="0" anchor="t" bIns="91425" lIns="91425" spcFirstLastPara="1" rIns="91425" wrap="square" tIns="91425">
              <a:spAutoFit/>
            </a:bodyPr>
            <a:lstStyle/>
            <a:p>
              <a:pPr indent="0" lvl="0" marL="0" rtl="0" algn="just">
                <a:lnSpc>
                  <a:spcPct val="140000"/>
                </a:lnSpc>
                <a:spcBef>
                  <a:spcPts val="0"/>
                </a:spcBef>
                <a:spcAft>
                  <a:spcPts val="0"/>
                </a:spcAft>
                <a:buNone/>
              </a:pPr>
              <a:r>
                <a:rPr lang="en-US" sz="4000">
                  <a:solidFill>
                    <a:srgbClr val="FF3131"/>
                  </a:solidFill>
                  <a:latin typeface="Comfortaa SemiBold"/>
                  <a:ea typeface="Comfortaa SemiBold"/>
                  <a:cs typeface="Comfortaa SemiBold"/>
                  <a:sym typeface="Comfortaa SemiBold"/>
                </a:rPr>
                <a:t>01100101</a:t>
              </a:r>
              <a:r>
                <a:rPr lang="en-US" sz="4000">
                  <a:solidFill>
                    <a:schemeClr val="dk1"/>
                  </a:solidFill>
                  <a:latin typeface="Comfortaa SemiBold"/>
                  <a:ea typeface="Comfortaa SemiBold"/>
                  <a:cs typeface="Comfortaa SemiBold"/>
                  <a:sym typeface="Comfortaa SemiBold"/>
                </a:rPr>
                <a:t> 01110110 </a:t>
              </a:r>
              <a:r>
                <a:rPr lang="en-US" sz="4000">
                  <a:solidFill>
                    <a:srgbClr val="FF3131"/>
                  </a:solidFill>
                  <a:latin typeface="Comfortaa SemiBold"/>
                  <a:ea typeface="Comfortaa SemiBold"/>
                  <a:cs typeface="Comfortaa SemiBold"/>
                  <a:sym typeface="Comfortaa SemiBold"/>
                </a:rPr>
                <a:t>01100101</a:t>
              </a:r>
              <a:r>
                <a:rPr lang="en-US" sz="4000">
                  <a:solidFill>
                    <a:schemeClr val="dk1"/>
                  </a:solidFill>
                  <a:latin typeface="Comfortaa SemiBold"/>
                  <a:ea typeface="Comfortaa SemiBold"/>
                  <a:cs typeface="Comfortaa SemiBold"/>
                  <a:sym typeface="Comfortaa SemiBold"/>
                </a:rPr>
                <a:t> 01110010 01111001 01100100	01100001	01111001	</a:t>
              </a:r>
              <a:endParaRPr sz="4000">
                <a:solidFill>
                  <a:schemeClr val="dk1"/>
                </a:solidFill>
                <a:latin typeface="Comfortaa SemiBold"/>
                <a:ea typeface="Comfortaa SemiBold"/>
                <a:cs typeface="Comfortaa SemiBold"/>
                <a:sym typeface="Comfortaa SemiBold"/>
              </a:endParaRPr>
            </a:p>
            <a:p>
              <a:pPr indent="0" lvl="0" marL="0" rtl="0" algn="just">
                <a:lnSpc>
                  <a:spcPct val="140000"/>
                </a:lnSpc>
                <a:spcBef>
                  <a:spcPts val="0"/>
                </a:spcBef>
                <a:spcAft>
                  <a:spcPts val="0"/>
                </a:spcAft>
                <a:buNone/>
              </a:pPr>
              <a:r>
                <a:rPr lang="en-US" sz="4000">
                  <a:solidFill>
                    <a:schemeClr val="dk1"/>
                  </a:solidFill>
                  <a:latin typeface="Comfortaa SemiBold"/>
                  <a:ea typeface="Comfortaa SemiBold"/>
                  <a:cs typeface="Comfortaa SemiBold"/>
                  <a:sym typeface="Comfortaa SemiBold"/>
                </a:rPr>
                <a:t>00100000	</a:t>
              </a:r>
              <a:r>
                <a:rPr lang="en-US" sz="4000">
                  <a:solidFill>
                    <a:srgbClr val="FF3131"/>
                  </a:solidFill>
                  <a:latin typeface="Comfortaa SemiBold"/>
                  <a:ea typeface="Comfortaa SemiBold"/>
                  <a:cs typeface="Comfortaa SemiBold"/>
                  <a:sym typeface="Comfortaa SemiBold"/>
                </a:rPr>
                <a:t>01100101</a:t>
              </a:r>
              <a:r>
                <a:rPr lang="en-US" sz="4000">
                  <a:solidFill>
                    <a:schemeClr val="dk1"/>
                  </a:solidFill>
                  <a:latin typeface="Comfortaa SemiBold"/>
                  <a:ea typeface="Comfortaa SemiBold"/>
                  <a:cs typeface="Comfortaa SemiBold"/>
                  <a:sym typeface="Comfortaa SemiBold"/>
                </a:rPr>
                <a:t> 01101110	01100111	01101100 01101001	01110011 01101000</a:t>
              </a:r>
              <a:endParaRPr sz="4000">
                <a:solidFill>
                  <a:schemeClr val="dk1"/>
                </a:solidFill>
                <a:latin typeface="Comfortaa SemiBold"/>
                <a:ea typeface="Comfortaa SemiBold"/>
                <a:cs typeface="Comfortaa SemiBold"/>
                <a:sym typeface="Comfortaa SemiBold"/>
              </a:endParaRPr>
            </a:p>
            <a:p>
              <a:pPr indent="0" lvl="0" marL="0" rtl="0" algn="just">
                <a:lnSpc>
                  <a:spcPct val="140000"/>
                </a:lnSpc>
                <a:spcBef>
                  <a:spcPts val="0"/>
                </a:spcBef>
                <a:spcAft>
                  <a:spcPts val="0"/>
                </a:spcAft>
                <a:buNone/>
              </a:pPr>
              <a:r>
                <a:rPr lang="en-US" sz="4000">
                  <a:solidFill>
                    <a:schemeClr val="dk1"/>
                  </a:solidFill>
                  <a:latin typeface="Comfortaa SemiBold"/>
                  <a:ea typeface="Comfortaa SemiBold"/>
                  <a:cs typeface="Comfortaa SemiBold"/>
                  <a:sym typeface="Comfortaa SemiBold"/>
                </a:rPr>
                <a:t>00100000 01110011 </a:t>
              </a:r>
              <a:r>
                <a:rPr lang="en-US" sz="4000">
                  <a:solidFill>
                    <a:srgbClr val="FF3131"/>
                  </a:solidFill>
                  <a:latin typeface="Comfortaa SemiBold"/>
                  <a:ea typeface="Comfortaa SemiBold"/>
                  <a:cs typeface="Comfortaa SemiBold"/>
                  <a:sym typeface="Comfortaa SemiBold"/>
                </a:rPr>
                <a:t>01100101</a:t>
              </a:r>
              <a:r>
                <a:rPr lang="en-US" sz="4000">
                  <a:solidFill>
                    <a:schemeClr val="dk1"/>
                  </a:solidFill>
                  <a:latin typeface="Comfortaa SemiBold"/>
                  <a:ea typeface="Comfortaa SemiBold"/>
                  <a:cs typeface="Comfortaa SemiBold"/>
                  <a:sym typeface="Comfortaa SemiBold"/>
                </a:rPr>
                <a:t> 01101110 01110100 </a:t>
              </a:r>
              <a:r>
                <a:rPr lang="en-US" sz="4000">
                  <a:solidFill>
                    <a:srgbClr val="FF3131"/>
                  </a:solidFill>
                  <a:latin typeface="Comfortaa SemiBold"/>
                  <a:ea typeface="Comfortaa SemiBold"/>
                  <a:cs typeface="Comfortaa SemiBold"/>
                  <a:sym typeface="Comfortaa SemiBold"/>
                </a:rPr>
                <a:t>01100101</a:t>
              </a:r>
              <a:r>
                <a:rPr lang="en-US" sz="4000">
                  <a:solidFill>
                    <a:schemeClr val="dk1"/>
                  </a:solidFill>
                  <a:latin typeface="Comfortaa SemiBold"/>
                  <a:ea typeface="Comfortaa SemiBold"/>
                  <a:cs typeface="Comfortaa SemiBold"/>
                  <a:sym typeface="Comfortaa SemiBold"/>
                </a:rPr>
                <a:t> 01101110 01100011</a:t>
              </a:r>
              <a:endParaRPr sz="4000">
                <a:solidFill>
                  <a:schemeClr val="dk1"/>
                </a:solidFill>
                <a:latin typeface="Comfortaa SemiBold"/>
                <a:ea typeface="Comfortaa SemiBold"/>
                <a:cs typeface="Comfortaa SemiBold"/>
                <a:sym typeface="Comfortaa SemiBold"/>
              </a:endParaRPr>
            </a:p>
            <a:p>
              <a:pPr indent="0" lvl="0" marL="0" rtl="0" algn="just">
                <a:lnSpc>
                  <a:spcPct val="140000"/>
                </a:lnSpc>
                <a:spcBef>
                  <a:spcPts val="0"/>
                </a:spcBef>
                <a:spcAft>
                  <a:spcPts val="0"/>
                </a:spcAft>
                <a:buNone/>
              </a:pPr>
              <a:r>
                <a:rPr lang="en-US" sz="4000">
                  <a:solidFill>
                    <a:srgbClr val="FF3131"/>
                  </a:solidFill>
                  <a:latin typeface="Comfortaa SemiBold"/>
                  <a:ea typeface="Comfortaa SemiBold"/>
                  <a:cs typeface="Comfortaa SemiBold"/>
                  <a:sym typeface="Comfortaa SemiBold"/>
                </a:rPr>
                <a:t>01100101</a:t>
              </a:r>
              <a:endParaRPr sz="4000">
                <a:solidFill>
                  <a:srgbClr val="FF3131"/>
                </a:solidFill>
                <a:latin typeface="Comfortaa SemiBold"/>
                <a:ea typeface="Comfortaa SemiBold"/>
                <a:cs typeface="Comfortaa SemiBold"/>
                <a:sym typeface="Comfortaa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24"/>
          <p:cNvGrpSpPr/>
          <p:nvPr/>
        </p:nvGrpSpPr>
        <p:grpSpPr>
          <a:xfrm>
            <a:off x="1640423" y="775403"/>
            <a:ext cx="14705461" cy="9511572"/>
            <a:chOff x="1640423" y="775403"/>
            <a:chExt cx="14705461" cy="9511572"/>
          </a:xfrm>
        </p:grpSpPr>
        <p:grpSp>
          <p:nvGrpSpPr>
            <p:cNvPr id="245" name="Google Shape;245;p24"/>
            <p:cNvGrpSpPr/>
            <p:nvPr/>
          </p:nvGrpSpPr>
          <p:grpSpPr>
            <a:xfrm>
              <a:off x="1640423" y="775403"/>
              <a:ext cx="14705461" cy="9451262"/>
              <a:chOff x="692425" y="860300"/>
              <a:chExt cx="16414177" cy="9214451"/>
            </a:xfrm>
          </p:grpSpPr>
          <p:grpSp>
            <p:nvGrpSpPr>
              <p:cNvPr id="246" name="Google Shape;246;p24"/>
              <p:cNvGrpSpPr/>
              <p:nvPr/>
            </p:nvGrpSpPr>
            <p:grpSpPr>
              <a:xfrm>
                <a:off x="692425" y="860300"/>
                <a:ext cx="16414177" cy="9214451"/>
                <a:chOff x="765465" y="590025"/>
                <a:chExt cx="6368996" cy="4647191"/>
              </a:xfrm>
            </p:grpSpPr>
            <p:pic>
              <p:nvPicPr>
                <p:cNvPr id="247" name="Google Shape;247;p24"/>
                <p:cNvPicPr preferRelativeResize="0"/>
                <p:nvPr/>
              </p:nvPicPr>
              <p:blipFill>
                <a:blip r:embed="rId3">
                  <a:alphaModFix/>
                </a:blip>
                <a:stretch>
                  <a:fillRect/>
                </a:stretch>
              </p:blipFill>
              <p:spPr>
                <a:xfrm>
                  <a:off x="765465" y="590025"/>
                  <a:ext cx="6368996" cy="4647191"/>
                </a:xfrm>
                <a:prstGeom prst="rect">
                  <a:avLst/>
                </a:prstGeom>
                <a:noFill/>
                <a:ln>
                  <a:noFill/>
                </a:ln>
              </p:spPr>
            </p:pic>
            <p:sp>
              <p:nvSpPr>
                <p:cNvPr id="248" name="Google Shape;248;p24"/>
                <p:cNvSpPr/>
                <p:nvPr/>
              </p:nvSpPr>
              <p:spPr>
                <a:xfrm>
                  <a:off x="2857350" y="618825"/>
                  <a:ext cx="4047000" cy="21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49" name="Google Shape;249;p24"/>
              <p:cNvSpPr/>
              <p:nvPr/>
            </p:nvSpPr>
            <p:spPr>
              <a:xfrm>
                <a:off x="692425" y="1043325"/>
                <a:ext cx="5914800" cy="21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50" name="Google Shape;250;p24"/>
            <p:cNvSpPr/>
            <p:nvPr/>
          </p:nvSpPr>
          <p:spPr>
            <a:xfrm>
              <a:off x="3490550" y="9593375"/>
              <a:ext cx="10191300" cy="6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51" name="Google Shape;251;p24"/>
          <p:cNvSpPr txBox="1"/>
          <p:nvPr/>
        </p:nvSpPr>
        <p:spPr>
          <a:xfrm>
            <a:off x="-781775" y="1031600"/>
            <a:ext cx="12338700" cy="2031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5000">
                <a:solidFill>
                  <a:srgbClr val="0B5394"/>
                </a:solidFill>
                <a:latin typeface="Playfair Display Medium"/>
                <a:ea typeface="Playfair Display Medium"/>
                <a:cs typeface="Playfair Display Medium"/>
                <a:sym typeface="Playfair Display Medium"/>
              </a:rPr>
              <a:t>Giả sử chúng ta có một bảng</a:t>
            </a:r>
            <a:endParaRPr sz="5000">
              <a:solidFill>
                <a:srgbClr val="0B5394"/>
              </a:solidFill>
              <a:latin typeface="Playfair Display Medium"/>
              <a:ea typeface="Playfair Display Medium"/>
              <a:cs typeface="Playfair Display Medium"/>
              <a:sym typeface="Playfair Display Medium"/>
            </a:endParaRPr>
          </a:p>
          <a:p>
            <a:pPr indent="0" lvl="0" marL="0" rtl="0" algn="ctr">
              <a:lnSpc>
                <a:spcPct val="140000"/>
              </a:lnSpc>
              <a:spcBef>
                <a:spcPts val="0"/>
              </a:spcBef>
              <a:spcAft>
                <a:spcPts val="0"/>
              </a:spcAft>
              <a:buNone/>
            </a:pPr>
            <a:r>
              <a:rPr lang="en-US" sz="5000">
                <a:solidFill>
                  <a:srgbClr val="0B5394"/>
                </a:solidFill>
                <a:latin typeface="Playfair Display Medium"/>
                <a:ea typeface="Playfair Display Medium"/>
                <a:cs typeface="Playfair Display Medium"/>
                <a:sym typeface="Playfair Display Medium"/>
              </a:rPr>
              <a:t>tần suất xuất hiện của ký tự</a:t>
            </a:r>
            <a:endParaRPr>
              <a:solidFill>
                <a:schemeClr val="dk1"/>
              </a:solidFill>
            </a:endParaRPr>
          </a:p>
        </p:txBody>
      </p:sp>
      <p:grpSp>
        <p:nvGrpSpPr>
          <p:cNvPr id="252" name="Google Shape;252;p24"/>
          <p:cNvGrpSpPr/>
          <p:nvPr/>
        </p:nvGrpSpPr>
        <p:grpSpPr>
          <a:xfrm>
            <a:off x="-29150" y="10010150"/>
            <a:ext cx="18344700" cy="276900"/>
            <a:chOff x="-29150" y="10010150"/>
            <a:chExt cx="18344700" cy="276900"/>
          </a:xfrm>
        </p:grpSpPr>
        <p:cxnSp>
          <p:nvCxnSpPr>
            <p:cNvPr id="253" name="Google Shape;253;p24"/>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254" name="Google Shape;254;p24"/>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255" name="Google Shape;255;p24"/>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256" name="Google Shape;256;p24"/>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5"/>
          <p:cNvPicPr preferRelativeResize="0"/>
          <p:nvPr/>
        </p:nvPicPr>
        <p:blipFill>
          <a:blip r:embed="rId3">
            <a:alphaModFix/>
          </a:blip>
          <a:stretch>
            <a:fillRect/>
          </a:stretch>
        </p:blipFill>
        <p:spPr>
          <a:xfrm>
            <a:off x="6427450" y="775410"/>
            <a:ext cx="11860550" cy="8855340"/>
          </a:xfrm>
          <a:prstGeom prst="rect">
            <a:avLst/>
          </a:prstGeom>
          <a:noFill/>
          <a:ln>
            <a:noFill/>
          </a:ln>
        </p:spPr>
      </p:pic>
      <p:grpSp>
        <p:nvGrpSpPr>
          <p:cNvPr id="262" name="Google Shape;262;p25"/>
          <p:cNvGrpSpPr/>
          <p:nvPr/>
        </p:nvGrpSpPr>
        <p:grpSpPr>
          <a:xfrm>
            <a:off x="2" y="775391"/>
            <a:ext cx="5292495" cy="4128973"/>
            <a:chOff x="1640423" y="775403"/>
            <a:chExt cx="14705461" cy="9511572"/>
          </a:xfrm>
        </p:grpSpPr>
        <p:grpSp>
          <p:nvGrpSpPr>
            <p:cNvPr id="263" name="Google Shape;263;p25"/>
            <p:cNvGrpSpPr/>
            <p:nvPr/>
          </p:nvGrpSpPr>
          <p:grpSpPr>
            <a:xfrm>
              <a:off x="1640423" y="775403"/>
              <a:ext cx="14705461" cy="9451262"/>
              <a:chOff x="692425" y="860300"/>
              <a:chExt cx="16414177" cy="9214451"/>
            </a:xfrm>
          </p:grpSpPr>
          <p:grpSp>
            <p:nvGrpSpPr>
              <p:cNvPr id="264" name="Google Shape;264;p25"/>
              <p:cNvGrpSpPr/>
              <p:nvPr/>
            </p:nvGrpSpPr>
            <p:grpSpPr>
              <a:xfrm>
                <a:off x="692425" y="860300"/>
                <a:ext cx="16414177" cy="9214451"/>
                <a:chOff x="765465" y="590025"/>
                <a:chExt cx="6368996" cy="4647191"/>
              </a:xfrm>
            </p:grpSpPr>
            <p:pic>
              <p:nvPicPr>
                <p:cNvPr id="265" name="Google Shape;265;p25"/>
                <p:cNvPicPr preferRelativeResize="0"/>
                <p:nvPr/>
              </p:nvPicPr>
              <p:blipFill>
                <a:blip r:embed="rId3">
                  <a:alphaModFix/>
                </a:blip>
                <a:stretch>
                  <a:fillRect/>
                </a:stretch>
              </p:blipFill>
              <p:spPr>
                <a:xfrm>
                  <a:off x="765465" y="590025"/>
                  <a:ext cx="6368996" cy="4647191"/>
                </a:xfrm>
                <a:prstGeom prst="rect">
                  <a:avLst/>
                </a:prstGeom>
                <a:noFill/>
                <a:ln>
                  <a:noFill/>
                </a:ln>
              </p:spPr>
            </p:pic>
            <p:sp>
              <p:nvSpPr>
                <p:cNvPr id="266" name="Google Shape;266;p25"/>
                <p:cNvSpPr/>
                <p:nvPr/>
              </p:nvSpPr>
              <p:spPr>
                <a:xfrm>
                  <a:off x="2857350" y="618825"/>
                  <a:ext cx="4047000" cy="21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67" name="Google Shape;267;p25"/>
              <p:cNvSpPr/>
              <p:nvPr/>
            </p:nvSpPr>
            <p:spPr>
              <a:xfrm>
                <a:off x="692425" y="1043325"/>
                <a:ext cx="5914800" cy="21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68" name="Google Shape;268;p25"/>
            <p:cNvSpPr/>
            <p:nvPr/>
          </p:nvSpPr>
          <p:spPr>
            <a:xfrm>
              <a:off x="3490550" y="9593375"/>
              <a:ext cx="10191300" cy="6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69" name="Google Shape;269;p25"/>
          <p:cNvSpPr txBox="1"/>
          <p:nvPr/>
        </p:nvSpPr>
        <p:spPr>
          <a:xfrm>
            <a:off x="-535725" y="1068250"/>
            <a:ext cx="5579700" cy="800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Bảng tần suất</a:t>
            </a:r>
            <a:endParaRPr sz="400">
              <a:solidFill>
                <a:schemeClr val="dk1"/>
              </a:solidFill>
            </a:endParaRPr>
          </a:p>
        </p:txBody>
      </p:sp>
      <p:sp>
        <p:nvSpPr>
          <p:cNvPr id="270" name="Google Shape;270;p25"/>
          <p:cNvSpPr/>
          <p:nvPr/>
        </p:nvSpPr>
        <p:spPr>
          <a:xfrm>
            <a:off x="6158637" y="775393"/>
            <a:ext cx="3363000" cy="188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1" name="Google Shape;271;p25"/>
          <p:cNvSpPr txBox="1"/>
          <p:nvPr/>
        </p:nvSpPr>
        <p:spPr>
          <a:xfrm>
            <a:off x="6340125" y="775400"/>
            <a:ext cx="3000000" cy="861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P/án </a:t>
            </a:r>
            <a:r>
              <a:rPr lang="en-US" sz="4400">
                <a:solidFill>
                  <a:srgbClr val="0B5394"/>
                </a:solidFill>
                <a:latin typeface="Playfair Display Medium"/>
                <a:ea typeface="Playfair Display Medium"/>
                <a:cs typeface="Playfair Display Medium"/>
                <a:sym typeface="Playfair Display Medium"/>
              </a:rPr>
              <a:t>1</a:t>
            </a:r>
            <a:endParaRPr sz="800">
              <a:solidFill>
                <a:schemeClr val="dk1"/>
              </a:solidFill>
            </a:endParaRPr>
          </a:p>
        </p:txBody>
      </p:sp>
      <p:sp>
        <p:nvSpPr>
          <p:cNvPr id="272" name="Google Shape;272;p25"/>
          <p:cNvSpPr/>
          <p:nvPr/>
        </p:nvSpPr>
        <p:spPr>
          <a:xfrm>
            <a:off x="10387735" y="775409"/>
            <a:ext cx="7525500" cy="412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3" name="Google Shape;273;p25"/>
          <p:cNvSpPr txBox="1"/>
          <p:nvPr/>
        </p:nvSpPr>
        <p:spPr>
          <a:xfrm>
            <a:off x="9340125" y="1467975"/>
            <a:ext cx="8188200" cy="2586000"/>
          </a:xfrm>
          <a:prstGeom prst="rect">
            <a:avLst/>
          </a:prstGeom>
          <a:noFill/>
          <a:ln>
            <a:noFill/>
          </a:ln>
        </p:spPr>
        <p:txBody>
          <a:bodyPr anchorCtr="0" anchor="t" bIns="91425" lIns="91425" spcFirstLastPara="1" rIns="91425" wrap="square" tIns="91425">
            <a:spAutoFit/>
          </a:bodyPr>
          <a:lstStyle/>
          <a:p>
            <a:pPr indent="-419100" lvl="0" marL="457200" rtl="0" algn="l">
              <a:lnSpc>
                <a:spcPct val="140000"/>
              </a:lnSpc>
              <a:spcBef>
                <a:spcPts val="0"/>
              </a:spcBef>
              <a:spcAft>
                <a:spcPts val="0"/>
              </a:spcAft>
              <a:buClr>
                <a:schemeClr val="dk2"/>
              </a:buClr>
              <a:buSzPts val="3000"/>
              <a:buFont typeface="Comfortaa SemiBold"/>
              <a:buChar char="●"/>
            </a:pPr>
            <a:r>
              <a:rPr lang="en-US" sz="3000">
                <a:solidFill>
                  <a:schemeClr val="dk2"/>
                </a:solidFill>
                <a:latin typeface="Comfortaa SemiBold"/>
                <a:ea typeface="Comfortaa SemiBold"/>
                <a:cs typeface="Comfortaa SemiBold"/>
                <a:sym typeface="Comfortaa SemiBold"/>
              </a:rPr>
              <a:t>Mỗi ký tự biểu diễn bằng 1 hoặc 2 bit nhị phân</a:t>
            </a:r>
            <a:endParaRPr sz="3000">
              <a:solidFill>
                <a:schemeClr val="dk2"/>
              </a:solidFill>
              <a:latin typeface="Comfortaa SemiBold"/>
              <a:ea typeface="Comfortaa SemiBold"/>
              <a:cs typeface="Comfortaa SemiBold"/>
              <a:sym typeface="Comfortaa SemiBold"/>
            </a:endParaRPr>
          </a:p>
          <a:p>
            <a:pPr indent="-419100" lvl="0" marL="457200" rtl="0" algn="l">
              <a:lnSpc>
                <a:spcPct val="140000"/>
              </a:lnSpc>
              <a:spcBef>
                <a:spcPts val="0"/>
              </a:spcBef>
              <a:spcAft>
                <a:spcPts val="0"/>
              </a:spcAft>
              <a:buClr>
                <a:schemeClr val="dk2"/>
              </a:buClr>
              <a:buSzPts val="3000"/>
              <a:buFont typeface="Comfortaa SemiBold"/>
              <a:buChar char="●"/>
            </a:pPr>
            <a:r>
              <a:rPr lang="en-US" sz="3000">
                <a:solidFill>
                  <a:schemeClr val="dk2"/>
                </a:solidFill>
                <a:latin typeface="Comfortaa SemiBold"/>
                <a:ea typeface="Comfortaa SemiBold"/>
                <a:cs typeface="Comfortaa SemiBold"/>
                <a:sym typeface="Comfortaa SemiBold"/>
              </a:rPr>
              <a:t>ký tự với tần suất cao hơn được biểu diễn ít bit hơn</a:t>
            </a:r>
            <a:endParaRPr sz="3000">
              <a:solidFill>
                <a:schemeClr val="dk2"/>
              </a:solidFill>
              <a:latin typeface="Comfortaa SemiBold"/>
              <a:ea typeface="Comfortaa SemiBold"/>
              <a:cs typeface="Comfortaa SemiBold"/>
              <a:sym typeface="Comfortaa SemiBold"/>
            </a:endParaRPr>
          </a:p>
        </p:txBody>
      </p:sp>
      <p:sp>
        <p:nvSpPr>
          <p:cNvPr id="274" name="Google Shape;274;p25"/>
          <p:cNvSpPr txBox="1"/>
          <p:nvPr/>
        </p:nvSpPr>
        <p:spPr>
          <a:xfrm>
            <a:off x="0" y="6142150"/>
            <a:ext cx="7525500" cy="15516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700">
                <a:solidFill>
                  <a:srgbClr val="0B5394"/>
                </a:solidFill>
                <a:latin typeface="Comfortaa SemiBold"/>
                <a:ea typeface="Comfortaa SemiBold"/>
                <a:cs typeface="Comfortaa SemiBold"/>
                <a:sym typeface="Comfortaa SemiBold"/>
              </a:rPr>
              <a:t>Vấn đề: </a:t>
            </a:r>
            <a:endParaRPr sz="3700">
              <a:solidFill>
                <a:srgbClr val="0B5394"/>
              </a:solidFill>
              <a:latin typeface="Comfortaa SemiBold"/>
              <a:ea typeface="Comfortaa SemiBold"/>
              <a:cs typeface="Comfortaa SemiBold"/>
              <a:sym typeface="Comfortaa SemiBold"/>
            </a:endParaRPr>
          </a:p>
          <a:p>
            <a:pPr indent="0" lvl="0" marL="0" rtl="0" algn="ctr">
              <a:lnSpc>
                <a:spcPct val="140000"/>
              </a:lnSpc>
              <a:spcBef>
                <a:spcPts val="0"/>
              </a:spcBef>
              <a:spcAft>
                <a:spcPts val="0"/>
              </a:spcAft>
              <a:buNone/>
            </a:pPr>
            <a:r>
              <a:rPr lang="en-US" sz="3700">
                <a:solidFill>
                  <a:srgbClr val="0B5394"/>
                </a:solidFill>
                <a:latin typeface="Comfortaa SemiBold"/>
                <a:ea typeface="Comfortaa SemiBold"/>
                <a:cs typeface="Comfortaa SemiBold"/>
                <a:sym typeface="Comfortaa SemiBold"/>
              </a:rPr>
              <a:t>000 là AAA, AB hay BA ?</a:t>
            </a:r>
            <a:endParaRPr sz="400">
              <a:solidFill>
                <a:schemeClr val="dk1"/>
              </a:solidFill>
              <a:latin typeface="Comfortaa SemiBold"/>
              <a:ea typeface="Comfortaa SemiBold"/>
              <a:cs typeface="Comfortaa SemiBold"/>
              <a:sym typeface="Comfortaa SemiBold"/>
            </a:endParaRPr>
          </a:p>
        </p:txBody>
      </p:sp>
      <p:grpSp>
        <p:nvGrpSpPr>
          <p:cNvPr id="275" name="Google Shape;275;p25"/>
          <p:cNvGrpSpPr/>
          <p:nvPr/>
        </p:nvGrpSpPr>
        <p:grpSpPr>
          <a:xfrm>
            <a:off x="-29150" y="10010150"/>
            <a:ext cx="18344700" cy="276900"/>
            <a:chOff x="-29150" y="10010150"/>
            <a:chExt cx="18344700" cy="276900"/>
          </a:xfrm>
        </p:grpSpPr>
        <p:cxnSp>
          <p:nvCxnSpPr>
            <p:cNvPr id="276" name="Google Shape;276;p25"/>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277" name="Google Shape;277;p25"/>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278" name="Google Shape;278;p25"/>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279" name="Google Shape;279;p25"/>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26"/>
          <p:cNvGrpSpPr/>
          <p:nvPr/>
        </p:nvGrpSpPr>
        <p:grpSpPr>
          <a:xfrm>
            <a:off x="177222" y="842348"/>
            <a:ext cx="5735113" cy="4281955"/>
            <a:chOff x="692425" y="860300"/>
            <a:chExt cx="16414177" cy="9214451"/>
          </a:xfrm>
        </p:grpSpPr>
        <p:grpSp>
          <p:nvGrpSpPr>
            <p:cNvPr id="285" name="Google Shape;285;p26"/>
            <p:cNvGrpSpPr/>
            <p:nvPr/>
          </p:nvGrpSpPr>
          <p:grpSpPr>
            <a:xfrm>
              <a:off x="692425" y="860300"/>
              <a:ext cx="16414177" cy="9214451"/>
              <a:chOff x="765465" y="590025"/>
              <a:chExt cx="6368996" cy="4647191"/>
            </a:xfrm>
          </p:grpSpPr>
          <p:pic>
            <p:nvPicPr>
              <p:cNvPr id="286" name="Google Shape;286;p26"/>
              <p:cNvPicPr preferRelativeResize="0"/>
              <p:nvPr/>
            </p:nvPicPr>
            <p:blipFill>
              <a:blip r:embed="rId3">
                <a:alphaModFix/>
              </a:blip>
              <a:stretch>
                <a:fillRect/>
              </a:stretch>
            </p:blipFill>
            <p:spPr>
              <a:xfrm>
                <a:off x="765465" y="590025"/>
                <a:ext cx="6368996" cy="4647191"/>
              </a:xfrm>
              <a:prstGeom prst="rect">
                <a:avLst/>
              </a:prstGeom>
              <a:noFill/>
              <a:ln>
                <a:noFill/>
              </a:ln>
            </p:spPr>
          </p:pic>
          <p:sp>
            <p:nvSpPr>
              <p:cNvPr id="287" name="Google Shape;287;p26"/>
              <p:cNvSpPr/>
              <p:nvPr/>
            </p:nvSpPr>
            <p:spPr>
              <a:xfrm>
                <a:off x="2857350" y="618825"/>
                <a:ext cx="4047000" cy="21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88" name="Google Shape;288;p26"/>
            <p:cNvSpPr/>
            <p:nvPr/>
          </p:nvSpPr>
          <p:spPr>
            <a:xfrm>
              <a:off x="692425" y="1043325"/>
              <a:ext cx="5914800" cy="213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89" name="Google Shape;289;p26"/>
          <p:cNvSpPr txBox="1"/>
          <p:nvPr/>
        </p:nvSpPr>
        <p:spPr>
          <a:xfrm>
            <a:off x="-1132225" y="1031650"/>
            <a:ext cx="6631200" cy="800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B</a:t>
            </a:r>
            <a:r>
              <a:rPr lang="en-US" sz="4000">
                <a:solidFill>
                  <a:srgbClr val="0B5394"/>
                </a:solidFill>
                <a:latin typeface="Playfair Display Medium"/>
                <a:ea typeface="Playfair Display Medium"/>
                <a:cs typeface="Playfair Display Medium"/>
                <a:sym typeface="Playfair Display Medium"/>
              </a:rPr>
              <a:t>ảng tần suất</a:t>
            </a:r>
            <a:endParaRPr sz="400">
              <a:solidFill>
                <a:schemeClr val="dk1"/>
              </a:solidFill>
            </a:endParaRPr>
          </a:p>
        </p:txBody>
      </p:sp>
      <p:grpSp>
        <p:nvGrpSpPr>
          <p:cNvPr id="290" name="Google Shape;290;p26"/>
          <p:cNvGrpSpPr/>
          <p:nvPr/>
        </p:nvGrpSpPr>
        <p:grpSpPr>
          <a:xfrm>
            <a:off x="6143429" y="248925"/>
            <a:ext cx="12364382" cy="9789155"/>
            <a:chOff x="6143429" y="248925"/>
            <a:chExt cx="12364382" cy="9789155"/>
          </a:xfrm>
        </p:grpSpPr>
        <p:grpSp>
          <p:nvGrpSpPr>
            <p:cNvPr id="291" name="Google Shape;291;p26"/>
            <p:cNvGrpSpPr/>
            <p:nvPr/>
          </p:nvGrpSpPr>
          <p:grpSpPr>
            <a:xfrm>
              <a:off x="6143429" y="248925"/>
              <a:ext cx="12364382" cy="9789155"/>
              <a:chOff x="7582154" y="2625450"/>
              <a:chExt cx="12364382" cy="9789155"/>
            </a:xfrm>
          </p:grpSpPr>
          <p:grpSp>
            <p:nvGrpSpPr>
              <p:cNvPr id="292" name="Google Shape;292;p26"/>
              <p:cNvGrpSpPr/>
              <p:nvPr/>
            </p:nvGrpSpPr>
            <p:grpSpPr>
              <a:xfrm>
                <a:off x="7582154" y="3204903"/>
                <a:ext cx="12364382" cy="9209702"/>
                <a:chOff x="152400" y="5755076"/>
                <a:chExt cx="6322875" cy="4379525"/>
              </a:xfrm>
            </p:grpSpPr>
            <p:pic>
              <p:nvPicPr>
                <p:cNvPr id="293" name="Google Shape;293;p26"/>
                <p:cNvPicPr preferRelativeResize="0"/>
                <p:nvPr/>
              </p:nvPicPr>
              <p:blipFill>
                <a:blip r:embed="rId4">
                  <a:alphaModFix/>
                </a:blip>
                <a:stretch>
                  <a:fillRect/>
                </a:stretch>
              </p:blipFill>
              <p:spPr>
                <a:xfrm>
                  <a:off x="152400" y="5755076"/>
                  <a:ext cx="6322869" cy="4379525"/>
                </a:xfrm>
                <a:prstGeom prst="rect">
                  <a:avLst/>
                </a:prstGeom>
                <a:noFill/>
                <a:ln>
                  <a:noFill/>
                </a:ln>
              </p:spPr>
            </p:pic>
            <p:sp>
              <p:nvSpPr>
                <p:cNvPr id="294" name="Google Shape;294;p26"/>
                <p:cNvSpPr/>
                <p:nvPr/>
              </p:nvSpPr>
              <p:spPr>
                <a:xfrm>
                  <a:off x="2093250" y="6363700"/>
                  <a:ext cx="4202700" cy="155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5" name="Google Shape;295;p26"/>
                <p:cNvSpPr/>
                <p:nvPr/>
              </p:nvSpPr>
              <p:spPr>
                <a:xfrm>
                  <a:off x="4102875" y="7920100"/>
                  <a:ext cx="2372400" cy="9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96" name="Google Shape;296;p26"/>
              <p:cNvSpPr/>
              <p:nvPr/>
            </p:nvSpPr>
            <p:spPr>
              <a:xfrm>
                <a:off x="17383022" y="2625450"/>
                <a:ext cx="2563500" cy="185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97" name="Google Shape;297;p26"/>
            <p:cNvSpPr/>
            <p:nvPr/>
          </p:nvSpPr>
          <p:spPr>
            <a:xfrm>
              <a:off x="6500975" y="721975"/>
              <a:ext cx="7856100" cy="244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98" name="Google Shape;298;p26"/>
          <p:cNvSpPr txBox="1"/>
          <p:nvPr/>
        </p:nvSpPr>
        <p:spPr>
          <a:xfrm>
            <a:off x="7319338" y="1031650"/>
            <a:ext cx="9609600" cy="800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P/án 2: Dùng mã không có tiền tố</a:t>
            </a:r>
            <a:endParaRPr sz="4000">
              <a:solidFill>
                <a:schemeClr val="dk1"/>
              </a:solidFill>
            </a:endParaRPr>
          </a:p>
        </p:txBody>
      </p:sp>
      <p:sp>
        <p:nvSpPr>
          <p:cNvPr id="299" name="Google Shape;299;p26"/>
          <p:cNvSpPr txBox="1"/>
          <p:nvPr/>
        </p:nvSpPr>
        <p:spPr>
          <a:xfrm>
            <a:off x="10830550" y="1862800"/>
            <a:ext cx="7457400" cy="3879000"/>
          </a:xfrm>
          <a:prstGeom prst="rect">
            <a:avLst/>
          </a:prstGeom>
          <a:noFill/>
          <a:ln>
            <a:noFill/>
          </a:ln>
        </p:spPr>
        <p:txBody>
          <a:bodyPr anchorCtr="0" anchor="t" bIns="91425" lIns="91425" spcFirstLastPara="1" rIns="91425" wrap="square" tIns="91425">
            <a:spAutoFit/>
          </a:bodyPr>
          <a:lstStyle/>
          <a:p>
            <a:pPr indent="-419100" lvl="0" marL="457200" rtl="0" algn="l">
              <a:lnSpc>
                <a:spcPct val="140000"/>
              </a:lnSpc>
              <a:spcBef>
                <a:spcPts val="0"/>
              </a:spcBef>
              <a:spcAft>
                <a:spcPts val="0"/>
              </a:spcAft>
              <a:buClr>
                <a:schemeClr val="dk2"/>
              </a:buClr>
              <a:buSzPts val="3000"/>
              <a:buFont typeface="Comfortaa SemiBold"/>
              <a:buChar char="●"/>
            </a:pPr>
            <a:r>
              <a:rPr lang="en-US" sz="3000">
                <a:solidFill>
                  <a:schemeClr val="dk2"/>
                </a:solidFill>
                <a:latin typeface="Comfortaa SemiBold"/>
                <a:ea typeface="Comfortaa SemiBold"/>
                <a:cs typeface="Comfortaa SemiBold"/>
                <a:sym typeface="Comfortaa SemiBold"/>
              </a:rPr>
              <a:t>Mỗi ký tự biểu diễn bằng một</a:t>
            </a:r>
            <a:endParaRPr sz="3000">
              <a:solidFill>
                <a:schemeClr val="dk2"/>
              </a:solidFill>
              <a:latin typeface="Comfortaa SemiBold"/>
              <a:ea typeface="Comfortaa SemiBold"/>
              <a:cs typeface="Comfortaa SemiBold"/>
              <a:sym typeface="Comfortaa SemiBold"/>
            </a:endParaRPr>
          </a:p>
          <a:p>
            <a:pPr indent="0" lvl="0" marL="457200" rtl="0" algn="l">
              <a:lnSpc>
                <a:spcPct val="140000"/>
              </a:lnSpc>
              <a:spcBef>
                <a:spcPts val="0"/>
              </a:spcBef>
              <a:spcAft>
                <a:spcPts val="0"/>
              </a:spcAft>
              <a:buNone/>
            </a:pPr>
            <a:r>
              <a:rPr lang="en-US" sz="3000">
                <a:solidFill>
                  <a:schemeClr val="dk2"/>
                </a:solidFill>
                <a:latin typeface="Comfortaa SemiBold"/>
                <a:ea typeface="Comfortaa SemiBold"/>
                <a:cs typeface="Comfortaa SemiBold"/>
                <a:sym typeface="Comfortaa SemiBold"/>
              </a:rPr>
              <a:t>chuỗi nhị phân</a:t>
            </a:r>
            <a:endParaRPr sz="3000">
              <a:solidFill>
                <a:schemeClr val="dk2"/>
              </a:solidFill>
              <a:latin typeface="Comfortaa SemiBold"/>
              <a:ea typeface="Comfortaa SemiBold"/>
              <a:cs typeface="Comfortaa SemiBold"/>
              <a:sym typeface="Comfortaa SemiBold"/>
            </a:endParaRPr>
          </a:p>
          <a:p>
            <a:pPr indent="-419100" lvl="0" marL="457200" rtl="0" algn="l">
              <a:lnSpc>
                <a:spcPct val="140000"/>
              </a:lnSpc>
              <a:spcBef>
                <a:spcPts val="0"/>
              </a:spcBef>
              <a:spcAft>
                <a:spcPts val="0"/>
              </a:spcAft>
              <a:buClr>
                <a:schemeClr val="dk2"/>
              </a:buClr>
              <a:buSzPts val="3000"/>
              <a:buFont typeface="Comfortaa SemiBold"/>
              <a:buChar char="●"/>
            </a:pPr>
            <a:r>
              <a:rPr lang="en-US" sz="3000">
                <a:solidFill>
                  <a:schemeClr val="dk2"/>
                </a:solidFill>
                <a:latin typeface="Comfortaa SemiBold"/>
                <a:ea typeface="Comfortaa SemiBold"/>
                <a:cs typeface="Comfortaa SemiBold"/>
                <a:sym typeface="Comfortaa SemiBold"/>
              </a:rPr>
              <a:t>Ký tự tần suất cao hơn được biểu diễn ít bit hơn</a:t>
            </a:r>
            <a:endParaRPr sz="3000">
              <a:solidFill>
                <a:schemeClr val="dk2"/>
              </a:solidFill>
              <a:latin typeface="Comfortaa SemiBold"/>
              <a:ea typeface="Comfortaa SemiBold"/>
              <a:cs typeface="Comfortaa SemiBold"/>
              <a:sym typeface="Comfortaa SemiBold"/>
            </a:endParaRPr>
          </a:p>
          <a:p>
            <a:pPr indent="-419100" lvl="0" marL="457200" rtl="0" algn="l">
              <a:lnSpc>
                <a:spcPct val="140000"/>
              </a:lnSpc>
              <a:spcBef>
                <a:spcPts val="0"/>
              </a:spcBef>
              <a:spcAft>
                <a:spcPts val="0"/>
              </a:spcAft>
              <a:buClr>
                <a:schemeClr val="dk2"/>
              </a:buClr>
              <a:buSzPts val="3000"/>
              <a:buFont typeface="Comfortaa SemiBold"/>
              <a:buChar char="●"/>
            </a:pPr>
            <a:r>
              <a:rPr lang="en-US" sz="3000">
                <a:solidFill>
                  <a:schemeClr val="dk2"/>
                </a:solidFill>
                <a:latin typeface="Comfortaa SemiBold"/>
                <a:ea typeface="Comfortaa SemiBold"/>
                <a:cs typeface="Comfortaa SemiBold"/>
                <a:sym typeface="Comfortaa SemiBold"/>
              </a:rPr>
              <a:t>Chuỗi mã hóa này không là tiền tố của chuỗi khác</a:t>
            </a:r>
            <a:endParaRPr sz="3000">
              <a:solidFill>
                <a:schemeClr val="dk2"/>
              </a:solidFill>
              <a:latin typeface="Comfortaa SemiBold"/>
              <a:ea typeface="Comfortaa SemiBold"/>
              <a:cs typeface="Comfortaa SemiBold"/>
              <a:sym typeface="Comfortaa SemiBold"/>
            </a:endParaRPr>
          </a:p>
        </p:txBody>
      </p:sp>
      <p:sp>
        <p:nvSpPr>
          <p:cNvPr id="300" name="Google Shape;300;p26"/>
          <p:cNvSpPr txBox="1"/>
          <p:nvPr/>
        </p:nvSpPr>
        <p:spPr>
          <a:xfrm>
            <a:off x="1815600" y="6740725"/>
            <a:ext cx="3000000" cy="754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700">
                <a:solidFill>
                  <a:srgbClr val="0B5394"/>
                </a:solidFill>
                <a:latin typeface="Comfortaa SemiBold"/>
                <a:ea typeface="Comfortaa SemiBold"/>
                <a:cs typeface="Comfortaa SemiBold"/>
                <a:sym typeface="Comfortaa SemiBold"/>
              </a:rPr>
              <a:t>10001101</a:t>
            </a:r>
            <a:endParaRPr sz="3700">
              <a:solidFill>
                <a:srgbClr val="0B5394"/>
              </a:solidFill>
              <a:latin typeface="Comfortaa SemiBold"/>
              <a:ea typeface="Comfortaa SemiBold"/>
              <a:cs typeface="Comfortaa SemiBold"/>
              <a:sym typeface="Comfortaa SemiBold"/>
            </a:endParaRPr>
          </a:p>
        </p:txBody>
      </p:sp>
      <p:sp>
        <p:nvSpPr>
          <p:cNvPr id="301" name="Google Shape;301;p26"/>
          <p:cNvSpPr txBox="1"/>
          <p:nvPr/>
        </p:nvSpPr>
        <p:spPr>
          <a:xfrm>
            <a:off x="1815600" y="6740725"/>
            <a:ext cx="3000000" cy="15516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700">
                <a:solidFill>
                  <a:srgbClr val="FF9900"/>
                </a:solidFill>
                <a:latin typeface="Comfortaa SemiBold"/>
                <a:ea typeface="Comfortaa SemiBold"/>
                <a:cs typeface="Comfortaa SemiBold"/>
                <a:sym typeface="Comfortaa SemiBold"/>
              </a:rPr>
              <a:t>100</a:t>
            </a:r>
            <a:r>
              <a:rPr lang="en-US" sz="3700">
                <a:solidFill>
                  <a:srgbClr val="7230A0"/>
                </a:solidFill>
                <a:latin typeface="Comfortaa SemiBold"/>
                <a:ea typeface="Comfortaa SemiBold"/>
                <a:cs typeface="Comfortaa SemiBold"/>
                <a:sym typeface="Comfortaa SemiBold"/>
              </a:rPr>
              <a:t>01</a:t>
            </a:r>
            <a:r>
              <a:rPr lang="en-US" sz="3700">
                <a:solidFill>
                  <a:srgbClr val="1D9A78"/>
                </a:solidFill>
                <a:latin typeface="Comfortaa SemiBold"/>
                <a:ea typeface="Comfortaa SemiBold"/>
                <a:cs typeface="Comfortaa SemiBold"/>
                <a:sym typeface="Comfortaa SemiBold"/>
              </a:rPr>
              <a:t>101</a:t>
            </a:r>
            <a:endParaRPr sz="3700">
              <a:solidFill>
                <a:srgbClr val="1D9A78"/>
              </a:solidFill>
              <a:latin typeface="Comfortaa SemiBold"/>
              <a:ea typeface="Comfortaa SemiBold"/>
              <a:cs typeface="Comfortaa SemiBold"/>
              <a:sym typeface="Comfortaa SemiBold"/>
            </a:endParaRPr>
          </a:p>
          <a:p>
            <a:pPr indent="0" lvl="0" marL="0" rtl="0" algn="ctr">
              <a:lnSpc>
                <a:spcPct val="140000"/>
              </a:lnSpc>
              <a:spcBef>
                <a:spcPts val="0"/>
              </a:spcBef>
              <a:spcAft>
                <a:spcPts val="0"/>
              </a:spcAft>
              <a:buNone/>
            </a:pPr>
            <a:r>
              <a:rPr lang="en-US" sz="3700">
                <a:solidFill>
                  <a:srgbClr val="E69900"/>
                </a:solidFill>
                <a:latin typeface="Comfortaa SemiBold"/>
                <a:ea typeface="Comfortaa SemiBold"/>
                <a:cs typeface="Comfortaa SemiBold"/>
                <a:sym typeface="Comfortaa SemiBold"/>
              </a:rPr>
              <a:t>F</a:t>
            </a:r>
            <a:r>
              <a:rPr lang="en-US" sz="3700">
                <a:solidFill>
                  <a:srgbClr val="7030A5"/>
                </a:solidFill>
                <a:latin typeface="Comfortaa SemiBold"/>
                <a:ea typeface="Comfortaa SemiBold"/>
                <a:cs typeface="Comfortaa SemiBold"/>
                <a:sym typeface="Comfortaa SemiBold"/>
              </a:rPr>
              <a:t>A</a:t>
            </a:r>
            <a:r>
              <a:rPr lang="en-US" sz="3700">
                <a:solidFill>
                  <a:srgbClr val="1F9C81"/>
                </a:solidFill>
                <a:latin typeface="Comfortaa SemiBold"/>
                <a:ea typeface="Comfortaa SemiBold"/>
                <a:cs typeface="Comfortaa SemiBold"/>
                <a:sym typeface="Comfortaa SemiBold"/>
              </a:rPr>
              <a:t>B</a:t>
            </a:r>
            <a:endParaRPr sz="3700">
              <a:solidFill>
                <a:srgbClr val="1F9C81"/>
              </a:solidFill>
              <a:latin typeface="Comfortaa SemiBold"/>
              <a:ea typeface="Comfortaa SemiBold"/>
              <a:cs typeface="Comfortaa SemiBold"/>
              <a:sym typeface="Comfortaa SemiBold"/>
            </a:endParaRPr>
          </a:p>
        </p:txBody>
      </p:sp>
      <p:grpSp>
        <p:nvGrpSpPr>
          <p:cNvPr id="302" name="Google Shape;302;p26"/>
          <p:cNvGrpSpPr/>
          <p:nvPr/>
        </p:nvGrpSpPr>
        <p:grpSpPr>
          <a:xfrm>
            <a:off x="-29150" y="10010150"/>
            <a:ext cx="18344700" cy="276900"/>
            <a:chOff x="-29150" y="10010150"/>
            <a:chExt cx="18344700" cy="276900"/>
          </a:xfrm>
        </p:grpSpPr>
        <p:cxnSp>
          <p:nvCxnSpPr>
            <p:cNvPr id="303" name="Google Shape;303;p26"/>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304" name="Google Shape;304;p26"/>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305" name="Google Shape;305;p26"/>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306" name="Google Shape;306;p26"/>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27"/>
          <p:cNvGrpSpPr/>
          <p:nvPr/>
        </p:nvGrpSpPr>
        <p:grpSpPr>
          <a:xfrm>
            <a:off x="2439638" y="560325"/>
            <a:ext cx="13408725" cy="9344550"/>
            <a:chOff x="2439638" y="560325"/>
            <a:chExt cx="13408725" cy="9344550"/>
          </a:xfrm>
        </p:grpSpPr>
        <p:pic>
          <p:nvPicPr>
            <p:cNvPr id="312" name="Google Shape;312;p27"/>
            <p:cNvPicPr preferRelativeResize="0"/>
            <p:nvPr/>
          </p:nvPicPr>
          <p:blipFill>
            <a:blip r:embed="rId3">
              <a:alphaModFix/>
            </a:blip>
            <a:stretch>
              <a:fillRect/>
            </a:stretch>
          </p:blipFill>
          <p:spPr>
            <a:xfrm>
              <a:off x="2439638" y="694975"/>
              <a:ext cx="13408725" cy="8897050"/>
            </a:xfrm>
            <a:prstGeom prst="rect">
              <a:avLst/>
            </a:prstGeom>
            <a:noFill/>
            <a:ln>
              <a:noFill/>
            </a:ln>
          </p:spPr>
        </p:pic>
        <p:sp>
          <p:nvSpPr>
            <p:cNvPr id="313" name="Google Shape;313;p27"/>
            <p:cNvSpPr/>
            <p:nvPr/>
          </p:nvSpPr>
          <p:spPr>
            <a:xfrm>
              <a:off x="11364977" y="1934100"/>
              <a:ext cx="4313400" cy="187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4" name="Google Shape;314;p27"/>
            <p:cNvSpPr/>
            <p:nvPr/>
          </p:nvSpPr>
          <p:spPr>
            <a:xfrm>
              <a:off x="2627627" y="8033775"/>
              <a:ext cx="4313400" cy="187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5" name="Google Shape;315;p27"/>
            <p:cNvSpPr/>
            <p:nvPr/>
          </p:nvSpPr>
          <p:spPr>
            <a:xfrm>
              <a:off x="2999998" y="560325"/>
              <a:ext cx="9363000" cy="187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16" name="Google Shape;316;p27"/>
          <p:cNvSpPr txBox="1"/>
          <p:nvPr/>
        </p:nvSpPr>
        <p:spPr>
          <a:xfrm>
            <a:off x="402975" y="940025"/>
            <a:ext cx="12979800" cy="800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M</a:t>
            </a:r>
            <a:r>
              <a:rPr lang="en-US" sz="4000">
                <a:solidFill>
                  <a:srgbClr val="0B5394"/>
                </a:solidFill>
                <a:latin typeface="Playfair Display Medium"/>
                <a:ea typeface="Playfair Display Medium"/>
                <a:cs typeface="Playfair Display Medium"/>
                <a:sym typeface="Playfair Display Medium"/>
              </a:rPr>
              <a:t>ã không có tiền tố trên thực chất là một cây</a:t>
            </a:r>
            <a:endParaRPr sz="4000">
              <a:solidFill>
                <a:schemeClr val="dk1"/>
              </a:solidFill>
            </a:endParaRPr>
          </a:p>
        </p:txBody>
      </p:sp>
      <p:sp>
        <p:nvSpPr>
          <p:cNvPr id="317" name="Google Shape;317;p27"/>
          <p:cNvSpPr txBox="1"/>
          <p:nvPr/>
        </p:nvSpPr>
        <p:spPr>
          <a:xfrm>
            <a:off x="12254250" y="2136000"/>
            <a:ext cx="3845400" cy="1293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3000">
                <a:solidFill>
                  <a:schemeClr val="dk2"/>
                </a:solidFill>
                <a:latin typeface="Comfortaa SemiBold"/>
                <a:ea typeface="Comfortaa SemiBold"/>
                <a:cs typeface="Comfortaa SemiBold"/>
                <a:sym typeface="Comfortaa SemiBold"/>
              </a:rPr>
              <a:t>B:13 : ‘B’ chiếm 13% </a:t>
            </a:r>
            <a:endParaRPr sz="3000">
              <a:solidFill>
                <a:schemeClr val="dk2"/>
              </a:solidFill>
              <a:latin typeface="Comfortaa SemiBold"/>
              <a:ea typeface="Comfortaa SemiBold"/>
              <a:cs typeface="Comfortaa SemiBold"/>
              <a:sym typeface="Comfortaa SemiBold"/>
            </a:endParaRPr>
          </a:p>
          <a:p>
            <a:pPr indent="0" lvl="0" marL="0" rtl="0" algn="l">
              <a:lnSpc>
                <a:spcPct val="140000"/>
              </a:lnSpc>
              <a:spcBef>
                <a:spcPts val="0"/>
              </a:spcBef>
              <a:spcAft>
                <a:spcPts val="0"/>
              </a:spcAft>
              <a:buNone/>
            </a:pPr>
            <a:r>
              <a:rPr lang="en-US" sz="3000">
                <a:solidFill>
                  <a:schemeClr val="dk2"/>
                </a:solidFill>
                <a:latin typeface="Comfortaa SemiBold"/>
                <a:ea typeface="Comfortaa SemiBold"/>
                <a:cs typeface="Comfortaa SemiBold"/>
                <a:sym typeface="Comfortaa SemiBold"/>
              </a:rPr>
              <a:t>ký tự xuất hiện</a:t>
            </a:r>
            <a:endParaRPr sz="3000">
              <a:solidFill>
                <a:schemeClr val="dk2"/>
              </a:solidFill>
              <a:latin typeface="Comfortaa SemiBold"/>
              <a:ea typeface="Comfortaa SemiBold"/>
              <a:cs typeface="Comfortaa SemiBold"/>
              <a:sym typeface="Comfortaa SemiBold"/>
            </a:endParaRPr>
          </a:p>
        </p:txBody>
      </p:sp>
      <p:grpSp>
        <p:nvGrpSpPr>
          <p:cNvPr id="318" name="Google Shape;318;p27"/>
          <p:cNvGrpSpPr/>
          <p:nvPr/>
        </p:nvGrpSpPr>
        <p:grpSpPr>
          <a:xfrm>
            <a:off x="-29150" y="10010150"/>
            <a:ext cx="18344700" cy="276900"/>
            <a:chOff x="-29150" y="10010150"/>
            <a:chExt cx="18344700" cy="276900"/>
          </a:xfrm>
        </p:grpSpPr>
        <p:cxnSp>
          <p:nvCxnSpPr>
            <p:cNvPr id="319" name="Google Shape;319;p27"/>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320" name="Google Shape;320;p27"/>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321" name="Google Shape;321;p27"/>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322" name="Google Shape;322;p27"/>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pic>
        <p:nvPicPr>
          <p:cNvPr id="323" name="Google Shape;323;p27" title="[31,73,125,&quot;https://www.codecogs.com/eqnedit.php?latex=%5Ctext%7BCost%7D%20%3D%20%5Csum_%7B%5Ctext%7Bleaves%7D%20%5C%3B%20x%7D%20P(x)%20%5Ccdot%20%5Ctext%7Bdepth%7D(x)#0&quot;]"/>
          <p:cNvPicPr preferRelativeResize="0"/>
          <p:nvPr/>
        </p:nvPicPr>
        <p:blipFill>
          <a:blip r:embed="rId4">
            <a:alphaModFix/>
          </a:blip>
          <a:stretch>
            <a:fillRect/>
          </a:stretch>
        </p:blipFill>
        <p:spPr>
          <a:xfrm>
            <a:off x="402975" y="2212850"/>
            <a:ext cx="6542924" cy="1139300"/>
          </a:xfrm>
          <a:prstGeom prst="rect">
            <a:avLst/>
          </a:prstGeom>
          <a:noFill/>
          <a:ln>
            <a:noFill/>
          </a:ln>
        </p:spPr>
      </p:pic>
      <p:sp>
        <p:nvSpPr>
          <p:cNvPr id="324" name="Google Shape;324;p27"/>
          <p:cNvSpPr txBox="1"/>
          <p:nvPr/>
        </p:nvSpPr>
        <p:spPr>
          <a:xfrm>
            <a:off x="159275" y="7383725"/>
            <a:ext cx="6453000" cy="646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3000">
                <a:solidFill>
                  <a:schemeClr val="dk2"/>
                </a:solidFill>
                <a:latin typeface="Comfortaa SemiBold"/>
                <a:ea typeface="Comfortaa SemiBold"/>
                <a:cs typeface="Comfortaa SemiBold"/>
                <a:sym typeface="Comfortaa SemiBold"/>
              </a:rPr>
              <a:t>Chi phí mã hóa của cây này:</a:t>
            </a:r>
            <a:endParaRPr sz="3000">
              <a:solidFill>
                <a:schemeClr val="dk2"/>
              </a:solidFill>
              <a:latin typeface="Comfortaa SemiBold"/>
              <a:ea typeface="Comfortaa SemiBold"/>
              <a:cs typeface="Comfortaa SemiBold"/>
              <a:sym typeface="Comfortaa SemiBold"/>
            </a:endParaRPr>
          </a:p>
        </p:txBody>
      </p:sp>
      <p:sp>
        <p:nvSpPr>
          <p:cNvPr id="325" name="Google Shape;325;p27"/>
          <p:cNvSpPr txBox="1"/>
          <p:nvPr/>
        </p:nvSpPr>
        <p:spPr>
          <a:xfrm>
            <a:off x="402975" y="8891875"/>
            <a:ext cx="10016400" cy="600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2700">
                <a:solidFill>
                  <a:schemeClr val="dk2"/>
                </a:solidFill>
                <a:latin typeface="Comfortaa SemiBold"/>
                <a:ea typeface="Comfortaa SemiBold"/>
                <a:cs typeface="Comfortaa SemiBold"/>
                <a:sym typeface="Comfortaa SemiBold"/>
              </a:rPr>
              <a:t>2(0.45 + 0.16) + 3(0.05 + 0.13 + 0.12 + 0.09) = 2.39</a:t>
            </a:r>
            <a:endParaRPr sz="2700">
              <a:solidFill>
                <a:schemeClr val="dk2"/>
              </a:solidFill>
              <a:latin typeface="Comfortaa SemiBold"/>
              <a:ea typeface="Comfortaa SemiBold"/>
              <a:cs typeface="Comfortaa SemiBold"/>
              <a:sym typeface="Comfortaa SemiBold"/>
            </a:endParaRPr>
          </a:p>
        </p:txBody>
      </p:sp>
      <p:pic>
        <p:nvPicPr>
          <p:cNvPr id="326" name="Google Shape;326;p27" title="[31,73,125,&quot;https://www.codecogs.com/eqnedit.php?latex=%5Ctext%7BCost%7D%20%3D#0&quot;]"/>
          <p:cNvPicPr preferRelativeResize="0"/>
          <p:nvPr/>
        </p:nvPicPr>
        <p:blipFill>
          <a:blip r:embed="rId5">
            <a:alphaModFix/>
          </a:blip>
          <a:stretch>
            <a:fillRect/>
          </a:stretch>
        </p:blipFill>
        <p:spPr>
          <a:xfrm>
            <a:off x="590625" y="8302300"/>
            <a:ext cx="1272940" cy="317500"/>
          </a:xfrm>
          <a:prstGeom prst="rect">
            <a:avLst/>
          </a:prstGeom>
          <a:noFill/>
          <a:ln>
            <a:noFill/>
          </a:ln>
        </p:spPr>
      </p:pic>
      <p:sp>
        <p:nvSpPr>
          <p:cNvPr id="327" name="Google Shape;327;p27"/>
          <p:cNvSpPr txBox="1"/>
          <p:nvPr/>
        </p:nvSpPr>
        <p:spPr>
          <a:xfrm>
            <a:off x="481025" y="940025"/>
            <a:ext cx="11051400" cy="800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Liệu</a:t>
            </a:r>
            <a:r>
              <a:rPr lang="en-US" sz="4000">
                <a:solidFill>
                  <a:srgbClr val="0B5394"/>
                </a:solidFill>
                <a:latin typeface="Playfair Display Medium"/>
                <a:ea typeface="Playfair Display Medium"/>
                <a:cs typeface="Playfair Display Medium"/>
                <a:sym typeface="Playfair Display Medium"/>
              </a:rPr>
              <a:t> có c</a:t>
            </a:r>
            <a:r>
              <a:rPr lang="en-US" sz="4000">
                <a:solidFill>
                  <a:srgbClr val="0B5394"/>
                </a:solidFill>
                <a:latin typeface="Playfair Display Medium"/>
                <a:ea typeface="Playfair Display Medium"/>
                <a:cs typeface="Playfair Display Medium"/>
                <a:sym typeface="Playfair Display Medium"/>
              </a:rPr>
              <a:t>ây tốt hơn không ???</a:t>
            </a:r>
            <a:endParaRPr sz="4000">
              <a:solidFill>
                <a:schemeClr val="dk1"/>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28"/>
          <p:cNvGrpSpPr/>
          <p:nvPr/>
        </p:nvGrpSpPr>
        <p:grpSpPr>
          <a:xfrm>
            <a:off x="2439638" y="560325"/>
            <a:ext cx="13408725" cy="9344550"/>
            <a:chOff x="2439638" y="560325"/>
            <a:chExt cx="13408725" cy="9344550"/>
          </a:xfrm>
        </p:grpSpPr>
        <p:pic>
          <p:nvPicPr>
            <p:cNvPr id="333" name="Google Shape;333;p28"/>
            <p:cNvPicPr preferRelativeResize="0"/>
            <p:nvPr/>
          </p:nvPicPr>
          <p:blipFill>
            <a:blip r:embed="rId3">
              <a:alphaModFix/>
            </a:blip>
            <a:stretch>
              <a:fillRect/>
            </a:stretch>
          </p:blipFill>
          <p:spPr>
            <a:xfrm>
              <a:off x="2439638" y="694975"/>
              <a:ext cx="13408725" cy="8897050"/>
            </a:xfrm>
            <a:prstGeom prst="rect">
              <a:avLst/>
            </a:prstGeom>
            <a:noFill/>
            <a:ln>
              <a:noFill/>
            </a:ln>
          </p:spPr>
        </p:pic>
        <p:sp>
          <p:nvSpPr>
            <p:cNvPr id="334" name="Google Shape;334;p28"/>
            <p:cNvSpPr/>
            <p:nvPr/>
          </p:nvSpPr>
          <p:spPr>
            <a:xfrm>
              <a:off x="11364977" y="1934100"/>
              <a:ext cx="4313400" cy="187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 name="Google Shape;335;p28"/>
            <p:cNvSpPr/>
            <p:nvPr/>
          </p:nvSpPr>
          <p:spPr>
            <a:xfrm>
              <a:off x="2627627" y="8033775"/>
              <a:ext cx="4313400" cy="187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6" name="Google Shape;336;p28"/>
            <p:cNvSpPr/>
            <p:nvPr/>
          </p:nvSpPr>
          <p:spPr>
            <a:xfrm>
              <a:off x="2999998" y="560325"/>
              <a:ext cx="9363000" cy="187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337" name="Google Shape;337;p28"/>
          <p:cNvGrpSpPr/>
          <p:nvPr/>
        </p:nvGrpSpPr>
        <p:grpSpPr>
          <a:xfrm>
            <a:off x="-29150" y="10010150"/>
            <a:ext cx="18344700" cy="276900"/>
            <a:chOff x="-29150" y="10010150"/>
            <a:chExt cx="18344700" cy="276900"/>
          </a:xfrm>
        </p:grpSpPr>
        <p:cxnSp>
          <p:nvCxnSpPr>
            <p:cNvPr id="338" name="Google Shape;338;p28"/>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339" name="Google Shape;339;p28"/>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340" name="Google Shape;340;p28"/>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341" name="Google Shape;341;p28"/>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342" name="Google Shape;342;p28"/>
          <p:cNvSpPr txBox="1"/>
          <p:nvPr/>
        </p:nvSpPr>
        <p:spPr>
          <a:xfrm>
            <a:off x="402975" y="940025"/>
            <a:ext cx="11051400" cy="8928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600">
                <a:solidFill>
                  <a:srgbClr val="0B5394"/>
                </a:solidFill>
                <a:latin typeface="Playfair Display Medium"/>
                <a:ea typeface="Playfair Display Medium"/>
                <a:cs typeface="Playfair Display Medium"/>
                <a:sym typeface="Playfair Display Medium"/>
              </a:rPr>
              <a:t>Có cây có thể tốt hơn.</a:t>
            </a:r>
            <a:endParaRPr sz="4600">
              <a:solidFill>
                <a:schemeClr val="dk1"/>
              </a:solidFill>
            </a:endParaRPr>
          </a:p>
        </p:txBody>
      </p:sp>
      <p:sp>
        <p:nvSpPr>
          <p:cNvPr id="343" name="Google Shape;343;p28"/>
          <p:cNvSpPr/>
          <p:nvPr/>
        </p:nvSpPr>
        <p:spPr>
          <a:xfrm>
            <a:off x="7744625" y="3824575"/>
            <a:ext cx="8770200" cy="6110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4" name="Google Shape;344;p28"/>
          <p:cNvSpPr/>
          <p:nvPr/>
        </p:nvSpPr>
        <p:spPr>
          <a:xfrm>
            <a:off x="3287625" y="3662650"/>
            <a:ext cx="4564800" cy="43956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5" name="Google Shape;345;p28"/>
          <p:cNvSpPr txBox="1"/>
          <p:nvPr/>
        </p:nvSpPr>
        <p:spPr>
          <a:xfrm>
            <a:off x="9985450" y="2055050"/>
            <a:ext cx="8330100" cy="1293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3000">
                <a:solidFill>
                  <a:schemeClr val="dk2"/>
                </a:solidFill>
                <a:latin typeface="Comfortaa SemiBold"/>
                <a:ea typeface="Comfortaa SemiBold"/>
                <a:cs typeface="Comfortaa SemiBold"/>
                <a:sym typeface="Comfortaa SemiBold"/>
              </a:rPr>
              <a:t>Ta có thể tối ưu cây con hơn nữa để cuối cùng có được một cây tổng thể tốt hơn.</a:t>
            </a:r>
            <a:endParaRPr sz="3000">
              <a:solidFill>
                <a:schemeClr val="dk2"/>
              </a:solidFill>
              <a:latin typeface="Comfortaa SemiBold"/>
              <a:ea typeface="Comfortaa SemiBold"/>
              <a:cs typeface="Comfortaa SemiBold"/>
              <a:sym typeface="Comfortaa SemiBold"/>
            </a:endParaRPr>
          </a:p>
        </p:txBody>
      </p:sp>
      <p:sp>
        <p:nvSpPr>
          <p:cNvPr id="346" name="Google Shape;346;p28"/>
          <p:cNvSpPr txBox="1"/>
          <p:nvPr/>
        </p:nvSpPr>
        <p:spPr>
          <a:xfrm>
            <a:off x="10125675" y="1101775"/>
            <a:ext cx="8330100" cy="800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Cấu trúc con tối ưu ?</a:t>
            </a:r>
            <a:endParaRPr sz="4000">
              <a:solidFill>
                <a:schemeClr val="dk1"/>
              </a:solidFill>
            </a:endParaRPr>
          </a:p>
        </p:txBody>
      </p:sp>
      <p:sp>
        <p:nvSpPr>
          <p:cNvPr id="347" name="Google Shape;347;p28"/>
          <p:cNvSpPr txBox="1"/>
          <p:nvPr/>
        </p:nvSpPr>
        <p:spPr>
          <a:xfrm>
            <a:off x="402975" y="2301338"/>
            <a:ext cx="5508600" cy="800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Lựa chọn tham lam ?</a:t>
            </a:r>
            <a:endParaRPr sz="4000">
              <a:solidFill>
                <a:schemeClr val="dk1"/>
              </a:solidFill>
            </a:endParaRPr>
          </a:p>
        </p:txBody>
      </p:sp>
      <p:sp>
        <p:nvSpPr>
          <p:cNvPr id="348" name="Google Shape;348;p28"/>
          <p:cNvSpPr txBox="1"/>
          <p:nvPr/>
        </p:nvSpPr>
        <p:spPr>
          <a:xfrm>
            <a:off x="402975" y="3138800"/>
            <a:ext cx="2291700" cy="51717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3000">
                <a:solidFill>
                  <a:srgbClr val="0B5394"/>
                </a:solidFill>
                <a:latin typeface="Comfortaa SemiBold"/>
                <a:ea typeface="Comfortaa SemiBold"/>
                <a:cs typeface="Comfortaa SemiBold"/>
                <a:sym typeface="Comfortaa SemiBold"/>
              </a:rPr>
              <a:t>Tham lam xây dựng các cây con, bắt đầu với </a:t>
            </a:r>
            <a:endParaRPr sz="3000">
              <a:solidFill>
                <a:srgbClr val="0B5394"/>
              </a:solidFill>
              <a:latin typeface="Comfortaa SemiBold"/>
              <a:ea typeface="Comfortaa SemiBold"/>
              <a:cs typeface="Comfortaa SemiBold"/>
              <a:sym typeface="Comfortaa SemiBold"/>
            </a:endParaRPr>
          </a:p>
          <a:p>
            <a:pPr indent="0" lvl="0" marL="0" rtl="0" algn="l">
              <a:lnSpc>
                <a:spcPct val="140000"/>
              </a:lnSpc>
              <a:spcBef>
                <a:spcPts val="0"/>
              </a:spcBef>
              <a:spcAft>
                <a:spcPts val="0"/>
              </a:spcAft>
              <a:buNone/>
            </a:pPr>
            <a:r>
              <a:rPr lang="en-US" sz="3000">
                <a:solidFill>
                  <a:srgbClr val="0B5394"/>
                </a:solidFill>
                <a:latin typeface="Comfortaa SemiBold"/>
                <a:ea typeface="Comfortaa SemiBold"/>
                <a:cs typeface="Comfortaa SemiBold"/>
                <a:sym typeface="Comfortaa SemiBold"/>
              </a:rPr>
              <a:t>các chữ</a:t>
            </a:r>
            <a:endParaRPr sz="3000">
              <a:solidFill>
                <a:srgbClr val="0B5394"/>
              </a:solidFill>
              <a:latin typeface="Comfortaa SemiBold"/>
              <a:ea typeface="Comfortaa SemiBold"/>
              <a:cs typeface="Comfortaa SemiBold"/>
              <a:sym typeface="Comfortaa SemiBold"/>
            </a:endParaRPr>
          </a:p>
          <a:p>
            <a:pPr indent="0" lvl="0" marL="0" rtl="0" algn="l">
              <a:lnSpc>
                <a:spcPct val="140000"/>
              </a:lnSpc>
              <a:spcBef>
                <a:spcPts val="0"/>
              </a:spcBef>
              <a:spcAft>
                <a:spcPts val="0"/>
              </a:spcAft>
              <a:buNone/>
            </a:pPr>
            <a:r>
              <a:rPr lang="en-US" sz="3000">
                <a:solidFill>
                  <a:srgbClr val="0B5394"/>
                </a:solidFill>
                <a:latin typeface="Comfortaa SemiBold"/>
                <a:ea typeface="Comfortaa SemiBold"/>
                <a:cs typeface="Comfortaa SemiBold"/>
                <a:sym typeface="Comfortaa SemiBold"/>
              </a:rPr>
              <a:t>cái ít</a:t>
            </a:r>
            <a:endParaRPr sz="3000">
              <a:solidFill>
                <a:srgbClr val="0B5394"/>
              </a:solidFill>
              <a:latin typeface="Comfortaa SemiBold"/>
              <a:ea typeface="Comfortaa SemiBold"/>
              <a:cs typeface="Comfortaa SemiBold"/>
              <a:sym typeface="Comfortaa SemiBold"/>
            </a:endParaRPr>
          </a:p>
          <a:p>
            <a:pPr indent="0" lvl="0" marL="0" rtl="0" algn="l">
              <a:lnSpc>
                <a:spcPct val="140000"/>
              </a:lnSpc>
              <a:spcBef>
                <a:spcPts val="0"/>
              </a:spcBef>
              <a:spcAft>
                <a:spcPts val="0"/>
              </a:spcAft>
              <a:buNone/>
            </a:pPr>
            <a:r>
              <a:rPr lang="en-US" sz="3000">
                <a:solidFill>
                  <a:srgbClr val="0B5394"/>
                </a:solidFill>
                <a:latin typeface="Comfortaa SemiBold"/>
                <a:ea typeface="Comfortaa SemiBold"/>
                <a:cs typeface="Comfortaa SemiBold"/>
                <a:sym typeface="Comfortaa SemiBold"/>
              </a:rPr>
              <a:t>xuất hiện.</a:t>
            </a:r>
            <a:endParaRPr sz="3000">
              <a:latin typeface="Comfortaa SemiBold"/>
              <a:ea typeface="Comfortaa SemiBold"/>
              <a:cs typeface="Comfortaa SemiBold"/>
              <a:sym typeface="Comfortaa SemiBo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nvSpPr>
        <p:spPr>
          <a:xfrm>
            <a:off x="141488" y="367888"/>
            <a:ext cx="16337700" cy="1169700"/>
          </a:xfrm>
          <a:prstGeom prst="rect">
            <a:avLst/>
          </a:prstGeom>
          <a:noFill/>
          <a:ln>
            <a:noFill/>
          </a:ln>
        </p:spPr>
        <p:txBody>
          <a:bodyPr anchorCtr="0" anchor="t" bIns="91425" lIns="91425" spcFirstLastPara="1" rIns="91425" wrap="square" tIns="91425">
            <a:spAutoFit/>
          </a:bodyPr>
          <a:lstStyle/>
          <a:p>
            <a:pPr indent="457200" lvl="0" marL="0" rtl="0" algn="l">
              <a:lnSpc>
                <a:spcPct val="140000"/>
              </a:lnSpc>
              <a:spcBef>
                <a:spcPts val="0"/>
              </a:spcBef>
              <a:spcAft>
                <a:spcPts val="0"/>
              </a:spcAft>
              <a:buNone/>
            </a:pPr>
            <a:r>
              <a:rPr i="1" lang="en-US" sz="6400">
                <a:solidFill>
                  <a:srgbClr val="0B5394"/>
                </a:solidFill>
                <a:latin typeface="Playfair Display SemiBold"/>
                <a:ea typeface="Playfair Display SemiBold"/>
                <a:cs typeface="Playfair Display SemiBold"/>
                <a:sym typeface="Playfair Display SemiBold"/>
              </a:rPr>
              <a:t>Huffman coding</a:t>
            </a:r>
            <a:endParaRPr i="1" sz="6400">
              <a:solidFill>
                <a:srgbClr val="0B5394"/>
              </a:solidFill>
              <a:latin typeface="Playfair Display SemiBold"/>
              <a:ea typeface="Playfair Display SemiBold"/>
              <a:cs typeface="Playfair Display SemiBold"/>
              <a:sym typeface="Playfair Display SemiBold"/>
            </a:endParaRPr>
          </a:p>
        </p:txBody>
      </p:sp>
      <p:grpSp>
        <p:nvGrpSpPr>
          <p:cNvPr id="354" name="Google Shape;354;p29"/>
          <p:cNvGrpSpPr/>
          <p:nvPr/>
        </p:nvGrpSpPr>
        <p:grpSpPr>
          <a:xfrm>
            <a:off x="-29150" y="10010150"/>
            <a:ext cx="18344700" cy="276900"/>
            <a:chOff x="-29150" y="10010150"/>
            <a:chExt cx="18344700" cy="276900"/>
          </a:xfrm>
        </p:grpSpPr>
        <p:cxnSp>
          <p:nvCxnSpPr>
            <p:cNvPr id="355" name="Google Shape;355;p29"/>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356" name="Google Shape;356;p29"/>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357" name="Google Shape;357;p29"/>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358" name="Google Shape;358;p29"/>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pic>
        <p:nvPicPr>
          <p:cNvPr id="359" name="Google Shape;359;p29"/>
          <p:cNvPicPr preferRelativeResize="0"/>
          <p:nvPr/>
        </p:nvPicPr>
        <p:blipFill>
          <a:blip r:embed="rId3">
            <a:alphaModFix/>
          </a:blip>
          <a:stretch>
            <a:fillRect/>
          </a:stretch>
        </p:blipFill>
        <p:spPr>
          <a:xfrm>
            <a:off x="2557225" y="2272463"/>
            <a:ext cx="12660557" cy="7640563"/>
          </a:xfrm>
          <a:prstGeom prst="rect">
            <a:avLst/>
          </a:prstGeom>
          <a:noFill/>
          <a:ln>
            <a:noFill/>
          </a:ln>
        </p:spPr>
      </p:pic>
      <p:sp>
        <p:nvSpPr>
          <p:cNvPr id="360" name="Google Shape;360;p29"/>
          <p:cNvSpPr txBox="1"/>
          <p:nvPr/>
        </p:nvSpPr>
        <p:spPr>
          <a:xfrm>
            <a:off x="1653375" y="1725275"/>
            <a:ext cx="6836400" cy="800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000">
                <a:solidFill>
                  <a:srgbClr val="0B5394"/>
                </a:solidFill>
                <a:latin typeface="Playfair Display Medium"/>
                <a:ea typeface="Playfair Display Medium"/>
                <a:cs typeface="Playfair Display Medium"/>
                <a:sym typeface="Playfair Display Medium"/>
              </a:rPr>
              <a:t>Mã giả ý tưởng</a:t>
            </a:r>
            <a:endParaRPr/>
          </a:p>
        </p:txBody>
      </p:sp>
      <p:grpSp>
        <p:nvGrpSpPr>
          <p:cNvPr id="361" name="Google Shape;361;p29"/>
          <p:cNvGrpSpPr/>
          <p:nvPr/>
        </p:nvGrpSpPr>
        <p:grpSpPr>
          <a:xfrm>
            <a:off x="3175637" y="2591724"/>
            <a:ext cx="14273737" cy="7352376"/>
            <a:chOff x="-12782550" y="2069299"/>
            <a:chExt cx="14273737" cy="7352376"/>
          </a:xfrm>
        </p:grpSpPr>
        <p:grpSp>
          <p:nvGrpSpPr>
            <p:cNvPr id="362" name="Google Shape;362;p29"/>
            <p:cNvGrpSpPr/>
            <p:nvPr/>
          </p:nvGrpSpPr>
          <p:grpSpPr>
            <a:xfrm>
              <a:off x="-12782550" y="2069299"/>
              <a:ext cx="11936721" cy="7352376"/>
              <a:chOff x="-12782550" y="2069299"/>
              <a:chExt cx="11936721" cy="7352376"/>
            </a:xfrm>
          </p:grpSpPr>
          <p:pic>
            <p:nvPicPr>
              <p:cNvPr id="363" name="Google Shape;363;p29"/>
              <p:cNvPicPr preferRelativeResize="0"/>
              <p:nvPr/>
            </p:nvPicPr>
            <p:blipFill>
              <a:blip r:embed="rId4">
                <a:alphaModFix/>
              </a:blip>
              <a:stretch>
                <a:fillRect/>
              </a:stretch>
            </p:blipFill>
            <p:spPr>
              <a:xfrm>
                <a:off x="-12782550" y="2069299"/>
                <a:ext cx="11825776" cy="7352376"/>
              </a:xfrm>
              <a:prstGeom prst="rect">
                <a:avLst/>
              </a:prstGeom>
              <a:noFill/>
              <a:ln>
                <a:noFill/>
              </a:ln>
            </p:spPr>
          </p:pic>
          <p:sp>
            <p:nvSpPr>
              <p:cNvPr id="364" name="Google Shape;364;p29"/>
              <p:cNvSpPr/>
              <p:nvPr/>
            </p:nvSpPr>
            <p:spPr>
              <a:xfrm>
                <a:off x="-5918529" y="2439357"/>
                <a:ext cx="5072700" cy="43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65" name="Google Shape;365;p29"/>
            <p:cNvSpPr txBox="1"/>
            <p:nvPr/>
          </p:nvSpPr>
          <p:spPr>
            <a:xfrm>
              <a:off x="-6136613" y="2069300"/>
              <a:ext cx="7627800" cy="646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3000">
                  <a:solidFill>
                    <a:schemeClr val="dk2"/>
                  </a:solidFill>
                  <a:latin typeface="Comfortaa SemiBold"/>
                  <a:ea typeface="Comfortaa SemiBold"/>
                  <a:cs typeface="Comfortaa SemiBold"/>
                  <a:sym typeface="Comfortaa SemiBold"/>
                </a:rPr>
                <a:t>Chi phí mã hóa của cây (huffman):</a:t>
              </a:r>
              <a:endParaRPr sz="3000">
                <a:solidFill>
                  <a:schemeClr val="dk2"/>
                </a:solidFill>
                <a:latin typeface="Comfortaa SemiBold"/>
                <a:ea typeface="Comfortaa SemiBold"/>
                <a:cs typeface="Comfortaa SemiBold"/>
                <a:sym typeface="Comfortaa SemiBol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9"/>
                                        </p:tgtEl>
                                      </p:cBhvr>
                                    </p:animEffect>
                                    <p:set>
                                      <p:cBhvr>
                                        <p:cTn dur="1" fill="hold">
                                          <p:stCondLst>
                                            <p:cond delay="1000"/>
                                          </p:stCondLst>
                                        </p:cTn>
                                        <p:tgtEl>
                                          <p:spTgt spid="3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nvSpPr>
        <p:spPr>
          <a:xfrm>
            <a:off x="60400" y="582200"/>
            <a:ext cx="18288000" cy="1277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i="1" lang="en-US" sz="7100">
                <a:solidFill>
                  <a:srgbClr val="0B5394"/>
                </a:solidFill>
                <a:latin typeface="Playfair Display Medium"/>
                <a:ea typeface="Playfair Display Medium"/>
                <a:cs typeface="Playfair Display Medium"/>
                <a:sym typeface="Playfair Display Medium"/>
              </a:rPr>
              <a:t>Tại sao nên sử dụng phương pháp Greedy ???</a:t>
            </a:r>
            <a:endParaRPr i="1" sz="7100">
              <a:solidFill>
                <a:srgbClr val="0B5394"/>
              </a:solidFill>
              <a:latin typeface="Playfair Display Medium"/>
              <a:ea typeface="Playfair Display Medium"/>
              <a:cs typeface="Playfair Display Medium"/>
              <a:sym typeface="Playfair Display Medium"/>
            </a:endParaRPr>
          </a:p>
        </p:txBody>
      </p:sp>
      <p:sp>
        <p:nvSpPr>
          <p:cNvPr id="371" name="Google Shape;371;p30"/>
          <p:cNvSpPr txBox="1"/>
          <p:nvPr/>
        </p:nvSpPr>
        <p:spPr>
          <a:xfrm>
            <a:off x="339600" y="2562100"/>
            <a:ext cx="16455300" cy="5849100"/>
          </a:xfrm>
          <a:prstGeom prst="rect">
            <a:avLst/>
          </a:prstGeom>
          <a:noFill/>
          <a:ln>
            <a:noFill/>
          </a:ln>
        </p:spPr>
        <p:txBody>
          <a:bodyPr anchorCtr="0" anchor="t" bIns="91425" lIns="91425" spcFirstLastPara="1" rIns="91425" wrap="square" tIns="91425">
            <a:spAutoFit/>
          </a:bodyPr>
          <a:lstStyle/>
          <a:p>
            <a:pPr indent="-520700" lvl="0" marL="9144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Đơn giản và dễ hiểu</a:t>
            </a:r>
            <a:endParaRPr sz="4600">
              <a:solidFill>
                <a:srgbClr val="0B5394"/>
              </a:solidFill>
              <a:latin typeface="Comfortaa SemiBold"/>
              <a:ea typeface="Comfortaa SemiBold"/>
              <a:cs typeface="Comfortaa SemiBold"/>
              <a:sym typeface="Comfortaa SemiBold"/>
            </a:endParaRPr>
          </a:p>
          <a:p>
            <a:pPr indent="-520700" lvl="0" marL="9144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Nhanh chóng và hiệu quả</a:t>
            </a:r>
            <a:endParaRPr sz="4600">
              <a:solidFill>
                <a:srgbClr val="0B5394"/>
              </a:solidFill>
              <a:latin typeface="Comfortaa SemiBold"/>
              <a:ea typeface="Comfortaa SemiBold"/>
              <a:cs typeface="Comfortaa SemiBold"/>
              <a:sym typeface="Comfortaa SemiBold"/>
            </a:endParaRPr>
          </a:p>
          <a:p>
            <a:pPr indent="-520700" lvl="0" marL="9144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Có thể được sử dụng như một khối xây dựng cho các thuật toán khác</a:t>
            </a:r>
            <a:endParaRPr sz="4600">
              <a:solidFill>
                <a:srgbClr val="0B5394"/>
              </a:solidFill>
              <a:latin typeface="Comfortaa SemiBold"/>
              <a:ea typeface="Comfortaa SemiBold"/>
              <a:cs typeface="Comfortaa SemiBold"/>
              <a:sym typeface="Comfortaa SemiBold"/>
            </a:endParaRPr>
          </a:p>
          <a:p>
            <a:pPr indent="-520700" lvl="0" marL="9144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Hữu ích cho việc giải quyết nhiều vấn đề khác nhau</a:t>
            </a:r>
            <a:endParaRPr sz="4600">
              <a:solidFill>
                <a:srgbClr val="0B5394"/>
              </a:solidFill>
              <a:latin typeface="Comfortaa SemiBold"/>
              <a:ea typeface="Comfortaa SemiBold"/>
              <a:cs typeface="Comfortaa SemiBold"/>
              <a:sym typeface="Comfortaa SemiBold"/>
            </a:endParaRPr>
          </a:p>
        </p:txBody>
      </p:sp>
      <p:grpSp>
        <p:nvGrpSpPr>
          <p:cNvPr id="372" name="Google Shape;372;p30"/>
          <p:cNvGrpSpPr/>
          <p:nvPr/>
        </p:nvGrpSpPr>
        <p:grpSpPr>
          <a:xfrm>
            <a:off x="-29150" y="10010150"/>
            <a:ext cx="18344700" cy="276900"/>
            <a:chOff x="-29150" y="10010150"/>
            <a:chExt cx="18344700" cy="276900"/>
          </a:xfrm>
        </p:grpSpPr>
        <p:cxnSp>
          <p:nvCxnSpPr>
            <p:cNvPr id="373" name="Google Shape;373;p30"/>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374" name="Google Shape;374;p30"/>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375" name="Google Shape;375;p30"/>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376" name="Google Shape;376;p30"/>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pic>
        <p:nvPicPr>
          <p:cNvPr id="377" name="Google Shape;377;p30"/>
          <p:cNvPicPr preferRelativeResize="0"/>
          <p:nvPr/>
        </p:nvPicPr>
        <p:blipFill>
          <a:blip r:embed="rId3">
            <a:alphaModFix/>
          </a:blip>
          <a:stretch>
            <a:fillRect/>
          </a:stretch>
        </p:blipFill>
        <p:spPr>
          <a:xfrm flipH="1">
            <a:off x="0" y="8001000"/>
            <a:ext cx="2286000" cy="2286000"/>
          </a:xfrm>
          <a:prstGeom prst="rect">
            <a:avLst/>
          </a:prstGeom>
          <a:noFill/>
          <a:ln>
            <a:noFill/>
          </a:ln>
        </p:spPr>
      </p:pic>
      <p:pic>
        <p:nvPicPr>
          <p:cNvPr id="378" name="Google Shape;378;p30"/>
          <p:cNvPicPr preferRelativeResize="0"/>
          <p:nvPr/>
        </p:nvPicPr>
        <p:blipFill>
          <a:blip r:embed="rId3">
            <a:alphaModFix/>
          </a:blip>
          <a:stretch>
            <a:fillRect/>
          </a:stretch>
        </p:blipFill>
        <p:spPr>
          <a:xfrm>
            <a:off x="16002000" y="8001000"/>
            <a:ext cx="2286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nvSpPr>
        <p:spPr>
          <a:xfrm>
            <a:off x="2308146" y="2762743"/>
            <a:ext cx="103680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1" lang="en-US" sz="12000">
                <a:solidFill>
                  <a:srgbClr val="2D3880"/>
                </a:solidFill>
                <a:latin typeface="Lobster"/>
                <a:ea typeface="Lobster"/>
                <a:cs typeface="Lobster"/>
                <a:sym typeface="Lobster"/>
              </a:rPr>
              <a:t>Khía cạnh khác của Greedy </a:t>
            </a:r>
            <a:endParaRPr i="1" sz="12000">
              <a:solidFill>
                <a:srgbClr val="2D3880"/>
              </a:solidFill>
              <a:latin typeface="Lobster"/>
              <a:ea typeface="Lobster"/>
              <a:cs typeface="Lobster"/>
              <a:sym typeface="Lobster"/>
            </a:endParaRPr>
          </a:p>
        </p:txBody>
      </p:sp>
      <p:sp>
        <p:nvSpPr>
          <p:cNvPr id="384" name="Google Shape;384;p31"/>
          <p:cNvSpPr txBox="1"/>
          <p:nvPr/>
        </p:nvSpPr>
        <p:spPr>
          <a:xfrm>
            <a:off x="10950371" y="6691126"/>
            <a:ext cx="103680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rgbClr val="2D3880"/>
                </a:solidFill>
                <a:latin typeface="Lobster"/>
                <a:ea typeface="Lobster"/>
                <a:cs typeface="Lobster"/>
                <a:sym typeface="Lobster"/>
              </a:rPr>
              <a:t>5TH</a:t>
            </a:r>
            <a:r>
              <a:rPr i="0" lang="en-US" sz="3200" u="none" cap="none" strike="noStrike">
                <a:solidFill>
                  <a:srgbClr val="2D3880"/>
                </a:solidFill>
                <a:latin typeface="Lobster"/>
                <a:ea typeface="Lobster"/>
                <a:cs typeface="Lobster"/>
                <a:sym typeface="Lobster"/>
              </a:rPr>
              <a:t> TEAM </a:t>
            </a:r>
            <a:endParaRPr>
              <a:latin typeface="Lobster"/>
              <a:ea typeface="Lobster"/>
              <a:cs typeface="Lobster"/>
              <a:sym typeface="Lobster"/>
            </a:endParaRPr>
          </a:p>
        </p:txBody>
      </p:sp>
      <p:cxnSp>
        <p:nvCxnSpPr>
          <p:cNvPr id="385" name="Google Shape;385;p31"/>
          <p:cNvCxnSpPr/>
          <p:nvPr/>
        </p:nvCxnSpPr>
        <p:spPr>
          <a:xfrm>
            <a:off x="1925123" y="2221779"/>
            <a:ext cx="0" cy="5843400"/>
          </a:xfrm>
          <a:prstGeom prst="straightConnector1">
            <a:avLst/>
          </a:prstGeom>
          <a:noFill/>
          <a:ln cap="flat" cmpd="sng" w="57150">
            <a:solidFill>
              <a:srgbClr val="2D3880"/>
            </a:solidFill>
            <a:prstDash val="solid"/>
            <a:round/>
            <a:headEnd len="sm" w="sm" type="none"/>
            <a:tailEnd len="sm" w="sm" type="none"/>
          </a:ln>
        </p:spPr>
      </p:cxnSp>
      <p:grpSp>
        <p:nvGrpSpPr>
          <p:cNvPr id="386" name="Google Shape;386;p31"/>
          <p:cNvGrpSpPr/>
          <p:nvPr/>
        </p:nvGrpSpPr>
        <p:grpSpPr>
          <a:xfrm>
            <a:off x="-29150" y="10010150"/>
            <a:ext cx="18344700" cy="276900"/>
            <a:chOff x="-29150" y="10010150"/>
            <a:chExt cx="18344700" cy="276900"/>
          </a:xfrm>
        </p:grpSpPr>
        <p:cxnSp>
          <p:nvCxnSpPr>
            <p:cNvPr id="387" name="Google Shape;387;p31"/>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388" name="Google Shape;388;p31"/>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389" name="Google Shape;389;p31"/>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2308146" y="3585118"/>
            <a:ext cx="103680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1" lang="en-US" sz="12000">
                <a:solidFill>
                  <a:srgbClr val="2D3880"/>
                </a:solidFill>
                <a:latin typeface="Cormorant Garamond"/>
                <a:ea typeface="Cormorant Garamond"/>
                <a:cs typeface="Cormorant Garamond"/>
                <a:sym typeface="Cormorant Garamond"/>
              </a:rPr>
              <a:t>Greedy algorithm</a:t>
            </a:r>
            <a:endParaRPr i="1" sz="12000">
              <a:solidFill>
                <a:srgbClr val="2D3880"/>
              </a:solidFill>
              <a:latin typeface="Cormorant Garamond"/>
              <a:ea typeface="Cormorant Garamond"/>
              <a:cs typeface="Cormorant Garamond"/>
              <a:sym typeface="Cormorant Garamond"/>
            </a:endParaRPr>
          </a:p>
        </p:txBody>
      </p:sp>
      <p:sp>
        <p:nvSpPr>
          <p:cNvPr id="94" name="Google Shape;94;p14"/>
          <p:cNvSpPr txBox="1"/>
          <p:nvPr/>
        </p:nvSpPr>
        <p:spPr>
          <a:xfrm>
            <a:off x="10950371" y="6691126"/>
            <a:ext cx="103680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rgbClr val="2D3880"/>
                </a:solidFill>
              </a:rPr>
              <a:t>5TH</a:t>
            </a:r>
            <a:r>
              <a:rPr b="0" i="0" lang="en-US" sz="3200" u="none" cap="none" strike="noStrike">
                <a:solidFill>
                  <a:srgbClr val="2D3880"/>
                </a:solidFill>
                <a:latin typeface="Arial"/>
                <a:ea typeface="Arial"/>
                <a:cs typeface="Arial"/>
                <a:sym typeface="Arial"/>
              </a:rPr>
              <a:t> TEAM </a:t>
            </a:r>
            <a:endParaRPr/>
          </a:p>
        </p:txBody>
      </p:sp>
      <p:cxnSp>
        <p:nvCxnSpPr>
          <p:cNvPr id="95" name="Google Shape;95;p14"/>
          <p:cNvCxnSpPr/>
          <p:nvPr/>
        </p:nvCxnSpPr>
        <p:spPr>
          <a:xfrm>
            <a:off x="1925123" y="2221779"/>
            <a:ext cx="0" cy="5843443"/>
          </a:xfrm>
          <a:prstGeom prst="straightConnector1">
            <a:avLst/>
          </a:prstGeom>
          <a:noFill/>
          <a:ln cap="flat" cmpd="sng" w="57150">
            <a:solidFill>
              <a:srgbClr val="2D3880"/>
            </a:solidFill>
            <a:prstDash val="solid"/>
            <a:round/>
            <a:headEnd len="sm" w="sm" type="none"/>
            <a:tailEnd len="sm" w="sm" type="none"/>
          </a:ln>
        </p:spPr>
      </p:cxnSp>
      <p:grpSp>
        <p:nvGrpSpPr>
          <p:cNvPr id="96" name="Google Shape;96;p14"/>
          <p:cNvGrpSpPr/>
          <p:nvPr/>
        </p:nvGrpSpPr>
        <p:grpSpPr>
          <a:xfrm>
            <a:off x="-29150" y="10010150"/>
            <a:ext cx="18344700" cy="276900"/>
            <a:chOff x="-29150" y="10010150"/>
            <a:chExt cx="18344700" cy="276900"/>
          </a:xfrm>
        </p:grpSpPr>
        <p:cxnSp>
          <p:nvCxnSpPr>
            <p:cNvPr id="97" name="Google Shape;97;p14"/>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98" name="Google Shape;98;p14"/>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99" name="Google Shape;99;p14"/>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r>
                <a:rPr b="1" lang="en-US" sz="1200">
                  <a:solidFill>
                    <a:srgbClr val="A61C00"/>
                  </a:solidFill>
                </a:rPr>
                <a:t> </a:t>
              </a:r>
              <a:endParaRPr b="1" sz="2200">
                <a:solidFill>
                  <a:srgbClr val="A61C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2"/>
          <p:cNvPicPr preferRelativeResize="0"/>
          <p:nvPr/>
        </p:nvPicPr>
        <p:blipFill>
          <a:blip r:embed="rId3">
            <a:alphaModFix/>
          </a:blip>
          <a:stretch>
            <a:fillRect/>
          </a:stretch>
        </p:blipFill>
        <p:spPr>
          <a:xfrm>
            <a:off x="1070950" y="1604438"/>
            <a:ext cx="15773193" cy="4882175"/>
          </a:xfrm>
          <a:prstGeom prst="rect">
            <a:avLst/>
          </a:prstGeom>
          <a:noFill/>
          <a:ln>
            <a:noFill/>
          </a:ln>
        </p:spPr>
      </p:pic>
      <p:cxnSp>
        <p:nvCxnSpPr>
          <p:cNvPr id="395" name="Google Shape;395;p32"/>
          <p:cNvCxnSpPr/>
          <p:nvPr/>
        </p:nvCxnSpPr>
        <p:spPr>
          <a:xfrm flipH="1" rot="10800000">
            <a:off x="12710875" y="4674625"/>
            <a:ext cx="3029700" cy="952200"/>
          </a:xfrm>
          <a:prstGeom prst="straightConnector1">
            <a:avLst/>
          </a:prstGeom>
          <a:noFill/>
          <a:ln cap="flat" cmpd="sng" w="28575">
            <a:solidFill>
              <a:schemeClr val="dk2"/>
            </a:solidFill>
            <a:prstDash val="solid"/>
            <a:round/>
            <a:headEnd len="med" w="med" type="none"/>
            <a:tailEnd len="med" w="med" type="none"/>
          </a:ln>
        </p:spPr>
      </p:cxnSp>
      <p:sp>
        <p:nvSpPr>
          <p:cNvPr id="396" name="Google Shape;396;p32"/>
          <p:cNvSpPr txBox="1"/>
          <p:nvPr/>
        </p:nvSpPr>
        <p:spPr>
          <a:xfrm>
            <a:off x="13821800" y="5093000"/>
            <a:ext cx="6855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20</a:t>
            </a:r>
            <a:endParaRPr sz="3200">
              <a:solidFill>
                <a:schemeClr val="dk1"/>
              </a:solidFill>
              <a:latin typeface="Calibri"/>
              <a:ea typeface="Calibri"/>
              <a:cs typeface="Calibri"/>
              <a:sym typeface="Calibri"/>
            </a:endParaRPr>
          </a:p>
        </p:txBody>
      </p:sp>
      <p:pic>
        <p:nvPicPr>
          <p:cNvPr id="397" name="Google Shape;397;p32"/>
          <p:cNvPicPr preferRelativeResize="0"/>
          <p:nvPr/>
        </p:nvPicPr>
        <p:blipFill>
          <a:blip r:embed="rId4">
            <a:alphaModFix/>
          </a:blip>
          <a:stretch>
            <a:fillRect/>
          </a:stretch>
        </p:blipFill>
        <p:spPr>
          <a:xfrm>
            <a:off x="14799350" y="3965400"/>
            <a:ext cx="266700" cy="390525"/>
          </a:xfrm>
          <a:prstGeom prst="rect">
            <a:avLst/>
          </a:prstGeom>
          <a:noFill/>
          <a:ln>
            <a:noFill/>
          </a:ln>
        </p:spPr>
      </p:pic>
      <p:sp>
        <p:nvSpPr>
          <p:cNvPr id="398" name="Google Shape;398;p32"/>
          <p:cNvSpPr txBox="1"/>
          <p:nvPr/>
        </p:nvSpPr>
        <p:spPr>
          <a:xfrm>
            <a:off x="14759600" y="3965400"/>
            <a:ext cx="346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a:t>
            </a:r>
            <a:endParaRPr sz="3200">
              <a:solidFill>
                <a:schemeClr val="dk1"/>
              </a:solidFill>
              <a:highlight>
                <a:schemeClr val="lt1"/>
              </a:highlight>
              <a:latin typeface="Calibri"/>
              <a:ea typeface="Calibri"/>
              <a:cs typeface="Calibri"/>
              <a:sym typeface="Calibri"/>
            </a:endParaRPr>
          </a:p>
        </p:txBody>
      </p:sp>
      <p:grpSp>
        <p:nvGrpSpPr>
          <p:cNvPr id="399" name="Google Shape;399;p32"/>
          <p:cNvGrpSpPr/>
          <p:nvPr/>
        </p:nvGrpSpPr>
        <p:grpSpPr>
          <a:xfrm>
            <a:off x="-29150" y="10010150"/>
            <a:ext cx="18344700" cy="276900"/>
            <a:chOff x="-29150" y="10010150"/>
            <a:chExt cx="18344700" cy="276900"/>
          </a:xfrm>
        </p:grpSpPr>
        <p:cxnSp>
          <p:nvCxnSpPr>
            <p:cNvPr id="400" name="Google Shape;400;p32"/>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401" name="Google Shape;401;p32"/>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402" name="Google Shape;402;p32"/>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403" name="Google Shape;403;p32"/>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404" name="Google Shape;404;p32"/>
          <p:cNvSpPr txBox="1"/>
          <p:nvPr/>
        </p:nvSpPr>
        <p:spPr>
          <a:xfrm>
            <a:off x="247387" y="144263"/>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Khía cạnh khác của greedy </a:t>
            </a:r>
            <a:endParaRPr/>
          </a:p>
        </p:txBody>
      </p:sp>
      <p:sp>
        <p:nvSpPr>
          <p:cNvPr id="405" name="Google Shape;405;p32"/>
          <p:cNvSpPr/>
          <p:nvPr/>
        </p:nvSpPr>
        <p:spPr>
          <a:xfrm>
            <a:off x="400125" y="7013750"/>
            <a:ext cx="8575500" cy="1578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t>Đường đi ngắn nhất từ nút start tới nút end : 11</a:t>
            </a:r>
            <a:endParaRPr sz="2900"/>
          </a:p>
        </p:txBody>
      </p:sp>
      <p:pic>
        <p:nvPicPr>
          <p:cNvPr id="406" name="Google Shape;406;p32"/>
          <p:cNvPicPr preferRelativeResize="0"/>
          <p:nvPr/>
        </p:nvPicPr>
        <p:blipFill>
          <a:blip r:embed="rId5">
            <a:alphaModFix/>
          </a:blip>
          <a:stretch>
            <a:fillRect/>
          </a:stretch>
        </p:blipFill>
        <p:spPr>
          <a:xfrm>
            <a:off x="2814225" y="1754327"/>
            <a:ext cx="12657925" cy="472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33"/>
          <p:cNvGrpSpPr/>
          <p:nvPr/>
        </p:nvGrpSpPr>
        <p:grpSpPr>
          <a:xfrm>
            <a:off x="-29150" y="10010150"/>
            <a:ext cx="18344700" cy="276900"/>
            <a:chOff x="-29150" y="10010150"/>
            <a:chExt cx="18344700" cy="276900"/>
          </a:xfrm>
        </p:grpSpPr>
        <p:cxnSp>
          <p:nvCxnSpPr>
            <p:cNvPr id="412" name="Google Shape;412;p33"/>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413" name="Google Shape;413;p33"/>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414" name="Google Shape;414;p33"/>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415" name="Google Shape;415;p33"/>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416" name="Google Shape;416;p33"/>
          <p:cNvSpPr txBox="1"/>
          <p:nvPr/>
        </p:nvSpPr>
        <p:spPr>
          <a:xfrm>
            <a:off x="12" y="-12"/>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Travelling salesman problem </a:t>
            </a:r>
            <a:endParaRPr/>
          </a:p>
        </p:txBody>
      </p:sp>
      <p:sp>
        <p:nvSpPr>
          <p:cNvPr id="417" name="Google Shape;417;p33"/>
          <p:cNvSpPr/>
          <p:nvPr/>
        </p:nvSpPr>
        <p:spPr>
          <a:xfrm>
            <a:off x="337500" y="1712225"/>
            <a:ext cx="8469000" cy="38136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100">
                <a:solidFill>
                  <a:srgbClr val="202122"/>
                </a:solidFill>
              </a:rPr>
              <a:t>Cho một</a:t>
            </a:r>
            <a:r>
              <a:rPr b="1" lang="en-US" sz="2100">
                <a:solidFill>
                  <a:srgbClr val="202122"/>
                </a:solidFill>
              </a:rPr>
              <a:t> danh sách các thành phố</a:t>
            </a:r>
            <a:r>
              <a:rPr lang="en-US" sz="2100">
                <a:solidFill>
                  <a:srgbClr val="202122"/>
                </a:solidFill>
              </a:rPr>
              <a:t>, kí hiệu từ </a:t>
            </a:r>
            <a:endParaRPr sz="2600">
              <a:solidFill>
                <a:srgbClr val="202122"/>
              </a:solidFill>
              <a:highlight>
                <a:srgbClr val="F9FBFD"/>
              </a:highlight>
            </a:endParaRPr>
          </a:p>
          <a:p>
            <a:pPr indent="0" lvl="0" marL="0" rtl="0" algn="ctr">
              <a:lnSpc>
                <a:spcPct val="115000"/>
              </a:lnSpc>
              <a:spcBef>
                <a:spcPts val="0"/>
              </a:spcBef>
              <a:spcAft>
                <a:spcPts val="0"/>
              </a:spcAft>
              <a:buNone/>
            </a:pPr>
            <a:r>
              <a:rPr lang="en-US" sz="2100">
                <a:solidFill>
                  <a:srgbClr val="202122"/>
                </a:solidFill>
              </a:rPr>
              <a:t>và đồng thời cung cấp luôn </a:t>
            </a:r>
            <a:r>
              <a:rPr b="1" lang="en-US" sz="2100">
                <a:solidFill>
                  <a:srgbClr val="202122"/>
                </a:solidFill>
              </a:rPr>
              <a:t>khoảng cách giữa các thành phố với nhau, kí hiệu khoảng cách từ i-&gt;j là        </a:t>
            </a:r>
            <a:r>
              <a:rPr lang="en-US" sz="3200">
                <a:solidFill>
                  <a:srgbClr val="202122"/>
                </a:solidFill>
              </a:rPr>
              <a:t>. </a:t>
            </a:r>
            <a:r>
              <a:rPr lang="en-US" sz="2100">
                <a:solidFill>
                  <a:srgbClr val="202122"/>
                </a:solidFill>
              </a:rPr>
              <a:t>Xác định đường đi </a:t>
            </a:r>
            <a:r>
              <a:rPr b="1" lang="en-US" sz="2100">
                <a:solidFill>
                  <a:srgbClr val="202122"/>
                </a:solidFill>
              </a:rPr>
              <a:t>ngắn nhất từ thành phố bắt đầu</a:t>
            </a:r>
            <a:r>
              <a:rPr lang="en-US" sz="2100">
                <a:solidFill>
                  <a:srgbClr val="202122"/>
                </a:solidFill>
              </a:rPr>
              <a:t> đi qua tất cả thành phố khác </a:t>
            </a:r>
            <a:r>
              <a:rPr b="1" lang="en-US" sz="2100">
                <a:solidFill>
                  <a:srgbClr val="202122"/>
                </a:solidFill>
              </a:rPr>
              <a:t>chỉ một lần </a:t>
            </a:r>
            <a:r>
              <a:rPr lang="en-US" sz="2100">
                <a:solidFill>
                  <a:srgbClr val="202122"/>
                </a:solidFill>
              </a:rPr>
              <a:t>và quay lại thành phố ban đầu.  </a:t>
            </a:r>
            <a:endParaRPr sz="2100">
              <a:solidFill>
                <a:srgbClr val="202122"/>
              </a:solidFill>
            </a:endParaRPr>
          </a:p>
          <a:p>
            <a:pPr indent="0" lvl="0" marL="0" rtl="0" algn="ctr">
              <a:spcBef>
                <a:spcPts val="0"/>
              </a:spcBef>
              <a:spcAft>
                <a:spcPts val="0"/>
              </a:spcAft>
              <a:buNone/>
            </a:pPr>
            <a:r>
              <a:t/>
            </a:r>
            <a:endParaRPr sz="2300"/>
          </a:p>
        </p:txBody>
      </p:sp>
      <p:pic>
        <p:nvPicPr>
          <p:cNvPr id="418" name="Google Shape;418;p33"/>
          <p:cNvPicPr preferRelativeResize="0"/>
          <p:nvPr/>
        </p:nvPicPr>
        <p:blipFill rotWithShape="1">
          <a:blip r:embed="rId3">
            <a:alphaModFix/>
          </a:blip>
          <a:srcRect b="5599" l="1400" r="-1399" t="-5600"/>
          <a:stretch/>
        </p:blipFill>
        <p:spPr>
          <a:xfrm>
            <a:off x="11319425" y="3113962"/>
            <a:ext cx="6183600" cy="5152975"/>
          </a:xfrm>
          <a:prstGeom prst="rect">
            <a:avLst/>
          </a:prstGeom>
          <a:noFill/>
          <a:ln>
            <a:noFill/>
          </a:ln>
        </p:spPr>
      </p:pic>
      <p:pic>
        <p:nvPicPr>
          <p:cNvPr descr="{&quot;backgroundColorModified&quot;:false,&quot;aid&quot;:null,&quot;backgroundColor&quot;:&quot;#FFFFFF&quot;,&quot;id&quot;:&quot;1&quot;,&quot;font&quot;:{&quot;size&quot;:30,&quot;color&quot;:&quot;#000000&quot;,&quot;family&quot;:&quot;Arial&quot;},&quot;type&quot;:&quot;$$&quot;,&quot;code&quot;:&quot;$$City\\,=\\,\\left\\{A,B,C,D\\right\\}$$&quot;,&quot;ts&quot;:1729142468347,&quot;cs&quot;:&quot;S/vQXgZgHqynQeIaYAZSxg==&quot;,&quot;size&quot;:{&quot;width&quot;:425.64823937007856,&quot;height&quot;:47.71654855643046}}" id="419" name="Google Shape;419;p33"/>
          <p:cNvPicPr preferRelativeResize="0"/>
          <p:nvPr/>
        </p:nvPicPr>
        <p:blipFill>
          <a:blip r:embed="rId4">
            <a:alphaModFix/>
          </a:blip>
          <a:stretch>
            <a:fillRect/>
          </a:stretch>
        </p:blipFill>
        <p:spPr>
          <a:xfrm>
            <a:off x="10421175" y="1712225"/>
            <a:ext cx="4054299" cy="454500"/>
          </a:xfrm>
          <a:prstGeom prst="rect">
            <a:avLst/>
          </a:prstGeom>
          <a:noFill/>
          <a:ln>
            <a:noFill/>
          </a:ln>
        </p:spPr>
      </p:pic>
      <p:pic>
        <p:nvPicPr>
          <p:cNvPr descr="{&quot;backgroundColorModified&quot;:false,&quot;code&quot;:&quot;$startCity\\,\\,A\\,$&quot;,&quot;backgroundColor&quot;:&quot;#FFFFFF&quot;,&quot;aid&quot;:null,&quot;font&quot;:{&quot;family&quot;:&quot;Arial&quot;,&quot;size&quot;:30,&quot;color&quot;:&quot;#000000&quot;},&quot;type&quot;:&quot;$&quot;,&quot;id&quot;:&quot;2&quot;,&quot;ts&quot;:1729142548687,&quot;cs&quot;:&quot;BMwpqOX+XyaxbzeyOx8nMA==&quot;,&quot;size&quot;:{&quot;width&quot;:241,&quot;height&quot;:43.399999999999984}}" id="420" name="Google Shape;420;p33"/>
          <p:cNvPicPr preferRelativeResize="0"/>
          <p:nvPr/>
        </p:nvPicPr>
        <p:blipFill>
          <a:blip r:embed="rId5">
            <a:alphaModFix/>
          </a:blip>
          <a:stretch>
            <a:fillRect/>
          </a:stretch>
        </p:blipFill>
        <p:spPr>
          <a:xfrm>
            <a:off x="10421175" y="2433650"/>
            <a:ext cx="2295525" cy="413385"/>
          </a:xfrm>
          <a:prstGeom prst="rect">
            <a:avLst/>
          </a:prstGeom>
          <a:noFill/>
          <a:ln>
            <a:noFill/>
          </a:ln>
        </p:spPr>
      </p:pic>
      <p:cxnSp>
        <p:nvCxnSpPr>
          <p:cNvPr id="421" name="Google Shape;421;p33"/>
          <p:cNvCxnSpPr/>
          <p:nvPr/>
        </p:nvCxnSpPr>
        <p:spPr>
          <a:xfrm>
            <a:off x="9031775" y="1525525"/>
            <a:ext cx="28800" cy="8011200"/>
          </a:xfrm>
          <a:prstGeom prst="straightConnector1">
            <a:avLst/>
          </a:prstGeom>
          <a:noFill/>
          <a:ln cap="flat" cmpd="sng" w="114300">
            <a:solidFill>
              <a:schemeClr val="dk2"/>
            </a:solidFill>
            <a:prstDash val="solid"/>
            <a:round/>
            <a:headEnd len="med" w="med" type="none"/>
            <a:tailEnd len="med" w="med" type="none"/>
          </a:ln>
        </p:spPr>
      </p:cxnSp>
      <p:pic>
        <p:nvPicPr>
          <p:cNvPr descr="{&quot;type&quot;:&quot;$$&quot;,&quot;backgroundColor&quot;:&quot;#FFFFFF&quot;,&quot;id&quot;:&quot;3&quot;,&quot;aid&quot;:null,&quot;backgroundColorModified&quot;:false,&quot;font&quot;:{&quot;color&quot;:&quot;#000000&quot;,&quot;family&quot;:&quot;Arial&quot;,&quot;size&quot;:20},&quot;code&quot;:&quot;$$City_{1},City_{2},\\,...\\,City_{n}$$&quot;,&quot;ts&quot;:1729142670385,&quot;cs&quot;:&quot;+ATo6lpApMUI6zzbBtzZWQ==&quot;,&quot;size&quot;:{&quot;width&quot;:308.1841826771653,&quot;height&quot;:29.070871391076135}}" id="422" name="Google Shape;422;p33"/>
          <p:cNvPicPr preferRelativeResize="0"/>
          <p:nvPr/>
        </p:nvPicPr>
        <p:blipFill>
          <a:blip r:embed="rId6">
            <a:alphaModFix/>
          </a:blip>
          <a:stretch>
            <a:fillRect/>
          </a:stretch>
        </p:blipFill>
        <p:spPr>
          <a:xfrm>
            <a:off x="6249725" y="2433650"/>
            <a:ext cx="2295526" cy="276900"/>
          </a:xfrm>
          <a:prstGeom prst="rect">
            <a:avLst/>
          </a:prstGeom>
          <a:noFill/>
          <a:ln>
            <a:noFill/>
          </a:ln>
        </p:spPr>
      </p:pic>
      <p:pic>
        <p:nvPicPr>
          <p:cNvPr descr="{&quot;code&quot;:&quot;$$C_{ij}$$&quot;,&quot;backgroundColorModified&quot;:false,&quot;id&quot;:&quot;5&quot;,&quot;backgroundColor&quot;:&quot;#FFF2CC&quot;,&quot;font&quot;:{&quot;size&quot;:27.5,&quot;color&quot;:&quot;#202122&quot;,&quot;family&quot;:&quot;Arial&quot;},&quot;type&quot;:&quot;$$&quot;,&quot;aid&quot;:null,&quot;ts&quot;:1729142772244,&quot;cs&quot;:&quot;CJxsMJ6A8u9GafTkWjuX0Q==&quot;,&quot;size&quot;:{&quot;width&quot;:53.346133858267734,&quot;height&quot;:43.39898582677167}}" id="423" name="Google Shape;423;p33"/>
          <p:cNvPicPr preferRelativeResize="0"/>
          <p:nvPr/>
        </p:nvPicPr>
        <p:blipFill>
          <a:blip r:embed="rId7">
            <a:alphaModFix/>
          </a:blip>
          <a:stretch>
            <a:fillRect/>
          </a:stretch>
        </p:blipFill>
        <p:spPr>
          <a:xfrm>
            <a:off x="5741600" y="3222313"/>
            <a:ext cx="508122" cy="413375"/>
          </a:xfrm>
          <a:prstGeom prst="rect">
            <a:avLst/>
          </a:prstGeom>
          <a:noFill/>
          <a:ln>
            <a:noFill/>
          </a:ln>
        </p:spPr>
      </p:pic>
      <p:sp>
        <p:nvSpPr>
          <p:cNvPr id="424" name="Google Shape;424;p33"/>
          <p:cNvSpPr/>
          <p:nvPr/>
        </p:nvSpPr>
        <p:spPr>
          <a:xfrm>
            <a:off x="4138113" y="6160750"/>
            <a:ext cx="4194300" cy="34914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25" name="Google Shape;425;p33"/>
          <p:cNvPicPr preferRelativeResize="0"/>
          <p:nvPr/>
        </p:nvPicPr>
        <p:blipFill rotWithShape="1">
          <a:blip r:embed="rId3">
            <a:alphaModFix/>
          </a:blip>
          <a:srcRect b="5599" l="1400" r="-1399" t="-5600"/>
          <a:stretch/>
        </p:blipFill>
        <p:spPr>
          <a:xfrm>
            <a:off x="103100" y="5686773"/>
            <a:ext cx="4194150" cy="4162414"/>
          </a:xfrm>
          <a:prstGeom prst="rect">
            <a:avLst/>
          </a:prstGeom>
          <a:noFill/>
          <a:ln>
            <a:noFill/>
          </a:ln>
        </p:spPr>
      </p:pic>
      <p:pic>
        <p:nvPicPr>
          <p:cNvPr descr="{&quot;type&quot;:&quot;$&quot;,&quot;backgroundColor&quot;:&quot;#FFFFFF&quot;,&quot;font&quot;:{&quot;color&quot;:&quot;#000000&quot;,&quot;family&quot;:&quot;Arial&quot;,&quot;size&quot;:25},&quot;code&quot;:&quot;$startCity\\,\\,City_{1}$&quot;,&quot;backgroundColorModified&quot;:false,&quot;id&quot;:&quot;2&quot;,&quot;aid&quot;:null,&quot;ts&quot;:1729153824560,&quot;cs&quot;:&quot;237sgojp25ySbQz83GPMgw==&quot;,&quot;size&quot;:{&quot;width&quot;:262,&quot;height&quot;:35.800000000000004}}" id="426" name="Google Shape;426;p33"/>
          <p:cNvPicPr preferRelativeResize="0"/>
          <p:nvPr/>
        </p:nvPicPr>
        <p:blipFill>
          <a:blip r:embed="rId8">
            <a:alphaModFix/>
          </a:blip>
          <a:stretch>
            <a:fillRect/>
          </a:stretch>
        </p:blipFill>
        <p:spPr>
          <a:xfrm>
            <a:off x="4592038" y="7375030"/>
            <a:ext cx="2495550" cy="340995"/>
          </a:xfrm>
          <a:prstGeom prst="rect">
            <a:avLst/>
          </a:prstGeom>
          <a:noFill/>
          <a:ln>
            <a:noFill/>
          </a:ln>
        </p:spPr>
      </p:pic>
      <p:pic>
        <p:nvPicPr>
          <p:cNvPr descr="{&quot;font&quot;:{&quot;size&quot;:25,&quot;family&quot;:&quot;Arial&quot;,&quot;color&quot;:&quot;#000000&quot;},&quot;code&quot;:&quot;$$City_{1},City_{2},\\,...\\,City_{n}$$&quot;,&quot;backgroundColorModified&quot;:false,&quot;id&quot;:&quot;3&quot;,&quot;type&quot;:&quot;$$&quot;,&quot;backgroundColor&quot;:&quot;#FFFFFF&quot;,&quot;aid&quot;:null,&quot;ts&quot;:1729153802598,&quot;cs&quot;:&quot;1M62p2tO3xoddX0W9OakuQ==&quot;,&quot;size&quot;:{&quot;width&quot;:379,&quot;height&quot;:35.666666666666664}}" id="427" name="Google Shape;427;p33"/>
          <p:cNvPicPr preferRelativeResize="0"/>
          <p:nvPr/>
        </p:nvPicPr>
        <p:blipFill>
          <a:blip r:embed="rId9">
            <a:alphaModFix/>
          </a:blip>
          <a:stretch>
            <a:fillRect/>
          </a:stretch>
        </p:blipFill>
        <p:spPr>
          <a:xfrm>
            <a:off x="4538151" y="6872590"/>
            <a:ext cx="3609975" cy="339725"/>
          </a:xfrm>
          <a:prstGeom prst="rect">
            <a:avLst/>
          </a:prstGeom>
          <a:noFill/>
          <a:ln>
            <a:noFill/>
          </a:ln>
        </p:spPr>
      </p:pic>
      <p:pic>
        <p:nvPicPr>
          <p:cNvPr descr="{&quot;backgroundColorModified&quot;:false,&quot;font&quot;:{&quot;size&quot;:25,&quot;family&quot;:&quot;Arial&quot;,&quot;color&quot;:&quot;#000000&quot;},&quot;type&quot;:&quot;$$&quot;,&quot;aid&quot;:null,&quot;id&quot;:&quot;6&quot;,&quot;code&quot;:&quot;$$Distance\\left(i,j\\right)\\,=\\,C_{ij}$$&quot;,&quot;backgroundColor&quot;:&quot;#FFFFFF&quot;,&quot;ts&quot;:1729153879678,&quot;cs&quot;:&quot;6ZnwId/SshVOh8EK9IBCiw==&quot;,&quot;size&quot;:{&quot;width&quot;:355.3333333333333,&quot;height&quot;:41}}" id="428" name="Google Shape;428;p33"/>
          <p:cNvPicPr preferRelativeResize="0"/>
          <p:nvPr/>
        </p:nvPicPr>
        <p:blipFill>
          <a:blip r:embed="rId10">
            <a:alphaModFix/>
          </a:blip>
          <a:stretch>
            <a:fillRect/>
          </a:stretch>
        </p:blipFill>
        <p:spPr>
          <a:xfrm>
            <a:off x="4528488" y="7878763"/>
            <a:ext cx="3384550" cy="390525"/>
          </a:xfrm>
          <a:prstGeom prst="rect">
            <a:avLst/>
          </a:prstGeom>
          <a:noFill/>
          <a:ln>
            <a:noFill/>
          </a:ln>
        </p:spPr>
      </p:pic>
      <p:pic>
        <p:nvPicPr>
          <p:cNvPr id="429" name="Google Shape;429;p33"/>
          <p:cNvPicPr preferRelativeResize="0"/>
          <p:nvPr/>
        </p:nvPicPr>
        <p:blipFill>
          <a:blip r:embed="rId11">
            <a:alphaModFix/>
          </a:blip>
          <a:stretch>
            <a:fillRect/>
          </a:stretch>
        </p:blipFill>
        <p:spPr>
          <a:xfrm>
            <a:off x="9191974" y="1525525"/>
            <a:ext cx="8936399" cy="5883975"/>
          </a:xfrm>
          <a:prstGeom prst="rect">
            <a:avLst/>
          </a:prstGeom>
          <a:noFill/>
          <a:ln>
            <a:noFill/>
          </a:ln>
        </p:spPr>
      </p:pic>
      <p:sp>
        <p:nvSpPr>
          <p:cNvPr id="430" name="Google Shape;430;p33"/>
          <p:cNvSpPr/>
          <p:nvPr/>
        </p:nvSpPr>
        <p:spPr>
          <a:xfrm>
            <a:off x="9191975" y="7600525"/>
            <a:ext cx="6563100" cy="1936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50">
                <a:solidFill>
                  <a:srgbClr val="FFFFFF"/>
                </a:solidFill>
                <a:highlight>
                  <a:srgbClr val="131417"/>
                </a:highlight>
              </a:rPr>
              <a:t>Time Complexity : O(n*n*2^</a:t>
            </a:r>
            <a:r>
              <a:rPr b="1" lang="en-US" sz="1900">
                <a:solidFill>
                  <a:srgbClr val="FFFFFF"/>
                </a:solidFill>
                <a:highlight>
                  <a:srgbClr val="131417"/>
                </a:highlight>
              </a:rPr>
              <a:t>n</a:t>
            </a:r>
            <a:r>
              <a:rPr b="1" lang="en-US" sz="2250">
                <a:solidFill>
                  <a:srgbClr val="FFFFFF"/>
                </a:solidFill>
                <a:highlight>
                  <a:srgbClr val="131417"/>
                </a:highlight>
              </a:rPr>
              <a:t>)</a:t>
            </a:r>
            <a:endParaRPr b="1" sz="2250">
              <a:solidFill>
                <a:srgbClr val="FFFFFF"/>
              </a:solidFill>
              <a:highlight>
                <a:srgbClr val="131417"/>
              </a:highlight>
            </a:endParaRPr>
          </a:p>
          <a:p>
            <a:pPr indent="0" lvl="0" marL="0" rtl="0" algn="ctr">
              <a:spcBef>
                <a:spcPts val="0"/>
              </a:spcBef>
              <a:spcAft>
                <a:spcPts val="0"/>
              </a:spcAft>
              <a:buNone/>
            </a:pPr>
            <a:r>
              <a:rPr b="1" lang="en-US" sz="2250">
                <a:solidFill>
                  <a:srgbClr val="FFFFFF"/>
                </a:solidFill>
                <a:highlight>
                  <a:srgbClr val="131417"/>
                </a:highlight>
              </a:rPr>
              <a:t>Auxiliary Space: O(n*2^</a:t>
            </a:r>
            <a:r>
              <a:rPr b="1" lang="en-US" sz="1900">
                <a:solidFill>
                  <a:srgbClr val="FFFFFF"/>
                </a:solidFill>
                <a:highlight>
                  <a:srgbClr val="131417"/>
                </a:highlight>
              </a:rPr>
              <a:t>n</a:t>
            </a:r>
            <a:r>
              <a:rPr b="1" lang="en-US" sz="2250">
                <a:solidFill>
                  <a:srgbClr val="FFFFFF"/>
                </a:solidFill>
                <a:highlight>
                  <a:srgbClr val="131417"/>
                </a:highlight>
              </a:rPr>
              <a:t>)</a:t>
            </a:r>
            <a:endParaRPr b="1" sz="2250">
              <a:solidFill>
                <a:srgbClr val="FFFFFF"/>
              </a:solidFill>
              <a:highlight>
                <a:srgbClr val="131417"/>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400"/>
                                        <p:tgtEl>
                                          <p:spTgt spid="418"/>
                                        </p:tgtEl>
                                        <p:attrNameLst>
                                          <p:attrName>ppt_x</p:attrName>
                                        </p:attrNameLst>
                                      </p:cBhvr>
                                      <p:tavLst>
                                        <p:tav fmla="" tm="0">
                                          <p:val>
                                            <p:strVal val="#ppt_x"/>
                                          </p:val>
                                        </p:tav>
                                        <p:tav fmla="" tm="100000">
                                          <p:val>
                                            <p:strVal val="#ppt_x-1"/>
                                          </p:val>
                                        </p:tav>
                                      </p:tavLst>
                                    </p:anim>
                                    <p:set>
                                      <p:cBhvr>
                                        <p:cTn dur="1" fill="hold">
                                          <p:stCondLst>
                                            <p:cond delay="400"/>
                                          </p:stCondLst>
                                        </p:cTn>
                                        <p:tgtEl>
                                          <p:spTgt spid="41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400"/>
                                        <p:tgtEl>
                                          <p:spTgt spid="419"/>
                                        </p:tgtEl>
                                        <p:attrNameLst>
                                          <p:attrName>ppt_x</p:attrName>
                                        </p:attrNameLst>
                                      </p:cBhvr>
                                      <p:tavLst>
                                        <p:tav fmla="" tm="0">
                                          <p:val>
                                            <p:strVal val="#ppt_x"/>
                                          </p:val>
                                        </p:tav>
                                        <p:tav fmla="" tm="100000">
                                          <p:val>
                                            <p:strVal val="#ppt_x-1"/>
                                          </p:val>
                                        </p:tav>
                                      </p:tavLst>
                                    </p:anim>
                                    <p:set>
                                      <p:cBhvr>
                                        <p:cTn dur="1" fill="hold">
                                          <p:stCondLst>
                                            <p:cond delay="400"/>
                                          </p:stCondLst>
                                        </p:cTn>
                                        <p:tgtEl>
                                          <p:spTgt spid="41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400"/>
                                        <p:tgtEl>
                                          <p:spTgt spid="420"/>
                                        </p:tgtEl>
                                        <p:attrNameLst>
                                          <p:attrName>ppt_x</p:attrName>
                                        </p:attrNameLst>
                                      </p:cBhvr>
                                      <p:tavLst>
                                        <p:tav fmla="" tm="0">
                                          <p:val>
                                            <p:strVal val="#ppt_x"/>
                                          </p:val>
                                        </p:tav>
                                        <p:tav fmla="" tm="100000">
                                          <p:val>
                                            <p:strVal val="#ppt_x-1"/>
                                          </p:val>
                                        </p:tav>
                                      </p:tavLst>
                                    </p:anim>
                                    <p:set>
                                      <p:cBhvr>
                                        <p:cTn dur="1" fill="hold">
                                          <p:stCondLst>
                                            <p:cond delay="400"/>
                                          </p:stCondLst>
                                        </p:cTn>
                                        <p:tgtEl>
                                          <p:spTgt spid="420"/>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400"/>
                                        <p:tgtEl>
                                          <p:spTgt spid="4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400"/>
                                        <p:tgtEl>
                                          <p:spTgt spid="4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400"/>
                                        <p:tgtEl>
                                          <p:spTgt spid="4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400"/>
                                        <p:tgtEl>
                                          <p:spTgt spid="4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400"/>
                                        <p:tgtEl>
                                          <p:spTgt spid="4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300"/>
                                        <p:tgtEl>
                                          <p:spTgt spid="4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400"/>
                                        <p:tgtEl>
                                          <p:spTgt spid="4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4"/>
          <p:cNvSpPr/>
          <p:nvPr/>
        </p:nvSpPr>
        <p:spPr>
          <a:xfrm>
            <a:off x="13540350" y="1775488"/>
            <a:ext cx="4472700" cy="68490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436" name="Google Shape;436;p34"/>
          <p:cNvGrpSpPr/>
          <p:nvPr/>
        </p:nvGrpSpPr>
        <p:grpSpPr>
          <a:xfrm>
            <a:off x="-29150" y="10010150"/>
            <a:ext cx="18344700" cy="276900"/>
            <a:chOff x="-29150" y="10010150"/>
            <a:chExt cx="18344700" cy="276900"/>
          </a:xfrm>
        </p:grpSpPr>
        <p:cxnSp>
          <p:nvCxnSpPr>
            <p:cNvPr id="437" name="Google Shape;437;p34"/>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438" name="Google Shape;438;p34"/>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439" name="Google Shape;439;p34"/>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440" name="Google Shape;440;p34"/>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441" name="Google Shape;441;p34"/>
          <p:cNvSpPr txBox="1"/>
          <p:nvPr/>
        </p:nvSpPr>
        <p:spPr>
          <a:xfrm>
            <a:off x="185662" y="307763"/>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Travelling salesman problem </a:t>
            </a:r>
            <a:endParaRPr/>
          </a:p>
        </p:txBody>
      </p:sp>
      <p:graphicFrame>
        <p:nvGraphicFramePr>
          <p:cNvPr id="442" name="Google Shape;442;p34"/>
          <p:cNvGraphicFramePr/>
          <p:nvPr/>
        </p:nvGraphicFramePr>
        <p:xfrm>
          <a:off x="412150" y="1856838"/>
          <a:ext cx="3000000" cy="3000000"/>
        </p:xfrm>
        <a:graphic>
          <a:graphicData uri="http://schemas.openxmlformats.org/drawingml/2006/table">
            <a:tbl>
              <a:tblPr>
                <a:noFill/>
                <a:tableStyleId>{44B7BCB9-3E4E-4046-825A-203DB574784F}</a:tableStyleId>
              </a:tblPr>
              <a:tblGrid>
                <a:gridCol w="3685000"/>
                <a:gridCol w="4290950"/>
                <a:gridCol w="3987975"/>
              </a:tblGrid>
              <a:tr h="1265775">
                <a:tc>
                  <a:txBody>
                    <a:bodyPr/>
                    <a:lstStyle/>
                    <a:p>
                      <a:pPr indent="0" lvl="0" marL="0" rtl="0" algn="ctr">
                        <a:lnSpc>
                          <a:spcPct val="115000"/>
                        </a:lnSpc>
                        <a:spcBef>
                          <a:spcPts val="0"/>
                        </a:spcBef>
                        <a:spcAft>
                          <a:spcPts val="0"/>
                        </a:spcAft>
                        <a:buNone/>
                      </a:pPr>
                      <a:r>
                        <a:rPr lang="en-US" sz="2000"/>
                        <a:t>Các bước suy luận </a:t>
                      </a:r>
                      <a:endParaRPr sz="2000"/>
                    </a:p>
                    <a:p>
                      <a:pPr indent="0" lvl="0" marL="0" rtl="0" algn="ctr">
                        <a:lnSpc>
                          <a:spcPct val="115000"/>
                        </a:lnSpc>
                        <a:spcBef>
                          <a:spcPts val="0"/>
                        </a:spcBef>
                        <a:spcAft>
                          <a:spcPts val="0"/>
                        </a:spcAft>
                        <a:buNone/>
                      </a:pPr>
                      <a:r>
                        <a:t/>
                      </a:r>
                      <a:endParaRPr sz="2000"/>
                    </a:p>
                  </a:txBody>
                  <a:tcPr marT="63500" marB="63500" marR="63500" marL="63500" anchor="ctr">
                    <a:solidFill>
                      <a:srgbClr val="B6D7A8"/>
                    </a:solidFill>
                  </a:tcPr>
                </a:tc>
                <a:tc>
                  <a:txBody>
                    <a:bodyPr/>
                    <a:lstStyle/>
                    <a:p>
                      <a:pPr indent="0" lvl="0" marL="0" rtl="0" algn="ctr">
                        <a:lnSpc>
                          <a:spcPct val="115000"/>
                        </a:lnSpc>
                        <a:spcBef>
                          <a:spcPts val="0"/>
                        </a:spcBef>
                        <a:spcAft>
                          <a:spcPts val="0"/>
                        </a:spcAft>
                        <a:buNone/>
                      </a:pPr>
                      <a:r>
                        <a:rPr lang="en-US" sz="2000"/>
                        <a:t>Phương pháp tìm nút gần nhất tiếp theo </a:t>
                      </a:r>
                      <a:endParaRPr sz="2000"/>
                    </a:p>
                  </a:txBody>
                  <a:tcPr marT="63500" marB="63500" marR="63500" marL="63500" anchor="ctr">
                    <a:solidFill>
                      <a:srgbClr val="B6D7A8"/>
                    </a:solidFill>
                  </a:tcPr>
                </a:tc>
                <a:tc>
                  <a:txBody>
                    <a:bodyPr/>
                    <a:lstStyle/>
                    <a:p>
                      <a:pPr indent="0" lvl="0" marL="0" rtl="0" algn="ctr">
                        <a:spcBef>
                          <a:spcPts val="0"/>
                        </a:spcBef>
                        <a:spcAft>
                          <a:spcPts val="0"/>
                        </a:spcAft>
                        <a:buNone/>
                      </a:pPr>
                      <a:r>
                        <a:rPr lang="en-US" sz="2000"/>
                        <a:t>Phương pháp </a:t>
                      </a:r>
                      <a:r>
                        <a:rPr lang="en-US" sz="2000"/>
                        <a:t>đi từ </a:t>
                      </a:r>
                      <a:r>
                        <a:rPr lang="en-US" sz="2000"/>
                        <a:t>cạnh nhỏ nhất </a:t>
                      </a:r>
                      <a:endParaRPr sz="2000"/>
                    </a:p>
                  </a:txBody>
                  <a:tcPr marT="63500" marB="63500" marR="63500" marL="63500" anchor="ctr">
                    <a:solidFill>
                      <a:srgbClr val="B6D7A8"/>
                    </a:solidFill>
                  </a:tcPr>
                </a:tc>
              </a:tr>
              <a:tr h="1480600">
                <a:tc>
                  <a:txBody>
                    <a:bodyPr/>
                    <a:lstStyle/>
                    <a:p>
                      <a:pPr indent="0" lvl="0" marL="0" rtl="0" algn="ctr">
                        <a:spcBef>
                          <a:spcPts val="0"/>
                        </a:spcBef>
                        <a:spcAft>
                          <a:spcPts val="0"/>
                        </a:spcAft>
                        <a:buNone/>
                      </a:pPr>
                      <a:r>
                        <a:rPr lang="en-US" sz="2000"/>
                        <a:t>Lựa chọn local optimal </a:t>
                      </a:r>
                      <a:endParaRPr sz="2000"/>
                    </a:p>
                  </a:txBody>
                  <a:tcPr marT="63500" marB="63500" marR="63500" marL="63500">
                    <a:solidFill>
                      <a:srgbClr val="C9DAF8"/>
                    </a:solidFill>
                  </a:tcPr>
                </a:tc>
                <a:tc>
                  <a:txBody>
                    <a:bodyPr/>
                    <a:lstStyle/>
                    <a:p>
                      <a:pPr indent="0" lvl="0" marL="0" rtl="0" algn="l">
                        <a:spcBef>
                          <a:spcPts val="0"/>
                        </a:spcBef>
                        <a:spcAft>
                          <a:spcPts val="0"/>
                        </a:spcAft>
                        <a:buNone/>
                      </a:pPr>
                      <a:r>
                        <a:rPr lang="en-US" sz="2000"/>
                        <a:t>Giả sử bắt đầu ở một điểm và ở mỗi thao tác, ta tìm điểm chưa thăm gần nhất với điểm </a:t>
                      </a:r>
                      <a:r>
                        <a:rPr lang="en-US" sz="2000"/>
                        <a:t>hiện tại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 </a:t>
                      </a:r>
                      <a:endParaRPr sz="2000"/>
                    </a:p>
                  </a:txBody>
                  <a:tcPr marT="63500" marB="63500" marR="63500" marL="63500">
                    <a:solidFill>
                      <a:srgbClr val="FCE5CD"/>
                    </a:solidFill>
                  </a:tcPr>
                </a:tc>
                <a:tc>
                  <a:txBody>
                    <a:bodyPr/>
                    <a:lstStyle/>
                    <a:p>
                      <a:pPr indent="0" lvl="0" marL="0" rtl="0" algn="l">
                        <a:spcBef>
                          <a:spcPts val="0"/>
                        </a:spcBef>
                        <a:spcAft>
                          <a:spcPts val="0"/>
                        </a:spcAft>
                        <a:buNone/>
                      </a:pPr>
                      <a:r>
                        <a:rPr lang="en-US" sz="2000"/>
                        <a:t>Lấy cạnh nhỏ nhất rồi đi lan ra từ 2 đỉnh nút </a:t>
                      </a:r>
                      <a:endParaRPr sz="2000"/>
                    </a:p>
                  </a:txBody>
                  <a:tcPr marT="63500" marB="63500" marR="63500" marL="63500">
                    <a:solidFill>
                      <a:srgbClr val="FCE5CD"/>
                    </a:solidFill>
                  </a:tcPr>
                </a:tc>
              </a:tr>
              <a:tr h="1131700">
                <a:tc>
                  <a:txBody>
                    <a:bodyPr/>
                    <a:lstStyle/>
                    <a:p>
                      <a:pPr indent="0" lvl="0" marL="0" rtl="0" algn="ctr">
                        <a:spcBef>
                          <a:spcPts val="0"/>
                        </a:spcBef>
                        <a:spcAft>
                          <a:spcPts val="0"/>
                        </a:spcAft>
                        <a:buNone/>
                      </a:pPr>
                      <a:r>
                        <a:rPr lang="en-US" sz="2000"/>
                        <a:t>Kiểm tra ràng buộc bài toán</a:t>
                      </a:r>
                      <a:endParaRPr sz="2000"/>
                    </a:p>
                    <a:p>
                      <a:pPr indent="-355600" lvl="0" marL="457200" rtl="0" algn="ctr">
                        <a:spcBef>
                          <a:spcPts val="0"/>
                        </a:spcBef>
                        <a:spcAft>
                          <a:spcPts val="0"/>
                        </a:spcAft>
                        <a:buSzPts val="2000"/>
                        <a:buAutoNum type="arabicParenBoth"/>
                      </a:pPr>
                      <a:r>
                        <a:rPr lang="en-US" sz="2000"/>
                        <a:t>Số lần đi qua một đỉnh</a:t>
                      </a:r>
                      <a:endParaRPr sz="2000"/>
                    </a:p>
                    <a:p>
                      <a:pPr indent="-355600" lvl="0" marL="457200" rtl="0" algn="ctr">
                        <a:spcBef>
                          <a:spcPts val="0"/>
                        </a:spcBef>
                        <a:spcAft>
                          <a:spcPts val="0"/>
                        </a:spcAft>
                        <a:buSzPts val="2000"/>
                        <a:buAutoNum type="arabicParenBoth"/>
                      </a:pPr>
                      <a:r>
                        <a:rPr lang="en-US" sz="2000"/>
                        <a:t>Quay lại đỉnh ban đầu </a:t>
                      </a:r>
                      <a:r>
                        <a:rPr lang="en-US" sz="2000"/>
                        <a:t> </a:t>
                      </a:r>
                      <a:endParaRPr sz="2000"/>
                    </a:p>
                  </a:txBody>
                  <a:tcPr marT="63500" marB="63500" marR="63500" marL="63500"/>
                </a:tc>
                <a:tc>
                  <a:txBody>
                    <a:bodyPr/>
                    <a:lstStyle/>
                    <a:p>
                      <a:pPr indent="-355600" lvl="0" marL="457200" rtl="0" algn="l">
                        <a:spcBef>
                          <a:spcPts val="0"/>
                        </a:spcBef>
                        <a:spcAft>
                          <a:spcPts val="0"/>
                        </a:spcAft>
                        <a:buSzPts val="2000"/>
                        <a:buAutoNum type="arabicParenBoth"/>
                      </a:pPr>
                      <a:r>
                        <a:rPr lang="en-US" sz="2000"/>
                        <a:t>thỏa mãn </a:t>
                      </a:r>
                      <a:endParaRPr sz="2000"/>
                    </a:p>
                    <a:p>
                      <a:pPr indent="-355600" lvl="0" marL="457200" rtl="0" algn="l">
                        <a:spcBef>
                          <a:spcPts val="0"/>
                        </a:spcBef>
                        <a:spcAft>
                          <a:spcPts val="0"/>
                        </a:spcAft>
                        <a:buSzPts val="2000"/>
                        <a:buAutoNum type="arabicParenBoth"/>
                      </a:pPr>
                      <a:r>
                        <a:rPr lang="en-US" sz="2000"/>
                        <a:t>không hoàn toàn thỏa </a:t>
                      </a:r>
                      <a:endParaRPr sz="2000"/>
                    </a:p>
                  </a:txBody>
                  <a:tcPr marT="63500" marB="63500" marR="63500" marL="63500"/>
                </a:tc>
                <a:tc>
                  <a:txBody>
                    <a:bodyPr/>
                    <a:lstStyle/>
                    <a:p>
                      <a:pPr indent="-355600" lvl="0" marL="457200" rtl="0" algn="l">
                        <a:spcBef>
                          <a:spcPts val="0"/>
                        </a:spcBef>
                        <a:spcAft>
                          <a:spcPts val="0"/>
                        </a:spcAft>
                        <a:buClr>
                          <a:schemeClr val="dk1"/>
                        </a:buClr>
                        <a:buSzPts val="2000"/>
                        <a:buAutoNum type="arabicParenBoth"/>
                      </a:pPr>
                      <a:r>
                        <a:rPr lang="en-US" sz="2000">
                          <a:solidFill>
                            <a:schemeClr val="dk1"/>
                          </a:solidFill>
                        </a:rPr>
                        <a:t>thỏa mãn </a:t>
                      </a:r>
                      <a:endParaRPr sz="2000">
                        <a:solidFill>
                          <a:schemeClr val="dk1"/>
                        </a:solidFill>
                      </a:endParaRPr>
                    </a:p>
                    <a:p>
                      <a:pPr indent="-355600" lvl="0" marL="457200" rtl="0" algn="l">
                        <a:spcBef>
                          <a:spcPts val="0"/>
                        </a:spcBef>
                        <a:spcAft>
                          <a:spcPts val="0"/>
                        </a:spcAft>
                        <a:buClr>
                          <a:schemeClr val="dk1"/>
                        </a:buClr>
                        <a:buSzPts val="2000"/>
                        <a:buAutoNum type="arabicParenBoth"/>
                      </a:pPr>
                      <a:r>
                        <a:rPr lang="en-US" sz="2000">
                          <a:solidFill>
                            <a:schemeClr val="dk1"/>
                          </a:solidFill>
                        </a:rPr>
                        <a:t>không hoàn toàn thỏa</a:t>
                      </a:r>
                      <a:endParaRPr sz="2000"/>
                    </a:p>
                  </a:txBody>
                  <a:tcPr marT="63500" marB="63500" marR="63500" marL="63500"/>
                </a:tc>
              </a:tr>
              <a:tr h="901950">
                <a:tc>
                  <a:txBody>
                    <a:bodyPr/>
                    <a:lstStyle/>
                    <a:p>
                      <a:pPr indent="0" lvl="0" marL="0" rtl="0" algn="ctr">
                        <a:spcBef>
                          <a:spcPts val="0"/>
                        </a:spcBef>
                        <a:spcAft>
                          <a:spcPts val="0"/>
                        </a:spcAft>
                        <a:buNone/>
                      </a:pPr>
                      <a:r>
                        <a:rPr lang="en-US" sz="2000"/>
                        <a:t>Độ phức tạp </a:t>
                      </a:r>
                      <a:endParaRPr sz="2000"/>
                    </a:p>
                    <a:p>
                      <a:pPr indent="0" lvl="0" marL="0" rtl="0" algn="ctr">
                        <a:spcBef>
                          <a:spcPts val="0"/>
                        </a:spcBef>
                        <a:spcAft>
                          <a:spcPts val="0"/>
                        </a:spcAft>
                        <a:buNone/>
                      </a:pPr>
                      <a:r>
                        <a:rPr lang="en-US" sz="2000"/>
                        <a:t>Bộ nhớ</a:t>
                      </a:r>
                      <a:endParaRPr sz="2000"/>
                    </a:p>
                  </a:txBody>
                  <a:tcPr marT="63500" marB="63500" marR="63500" marL="63500">
                    <a:solidFill>
                      <a:srgbClr val="C9DAF8"/>
                    </a:solidFill>
                  </a:tcPr>
                </a:tc>
                <a:tc>
                  <a:txBody>
                    <a:bodyPr/>
                    <a:lstStyle/>
                    <a:p>
                      <a:pPr indent="0" lvl="0" marL="0" rtl="0" algn="l">
                        <a:spcBef>
                          <a:spcPts val="0"/>
                        </a:spcBef>
                        <a:spcAft>
                          <a:spcPts val="0"/>
                        </a:spcAft>
                        <a:buNone/>
                      </a:pPr>
                      <a:r>
                        <a:rPr lang="en-US" sz="2000"/>
                        <a:t> O(n+m) </a:t>
                      </a:r>
                      <a:endParaRPr sz="2000"/>
                    </a:p>
                    <a:p>
                      <a:pPr indent="0" lvl="0" marL="0" rtl="0" algn="l">
                        <a:spcBef>
                          <a:spcPts val="0"/>
                        </a:spcBef>
                        <a:spcAft>
                          <a:spcPts val="0"/>
                        </a:spcAft>
                        <a:buNone/>
                      </a:pPr>
                      <a:r>
                        <a:rPr lang="en-US" sz="2000"/>
                        <a:t>n+m </a:t>
                      </a:r>
                      <a:endParaRPr sz="2000"/>
                    </a:p>
                  </a:txBody>
                  <a:tcPr marT="63500" marB="63500" marR="63500" marL="63500">
                    <a:solidFill>
                      <a:srgbClr val="FCE5CD"/>
                    </a:solidFill>
                  </a:tcPr>
                </a:tc>
                <a:tc>
                  <a:txBody>
                    <a:bodyPr/>
                    <a:lstStyle/>
                    <a:p>
                      <a:pPr indent="0" lvl="0" marL="0" rtl="0" algn="l">
                        <a:spcBef>
                          <a:spcPts val="0"/>
                        </a:spcBef>
                        <a:spcAft>
                          <a:spcPts val="0"/>
                        </a:spcAft>
                        <a:buNone/>
                      </a:pPr>
                      <a:r>
                        <a:rPr lang="en-US" sz="2000"/>
                        <a:t> O(n+m) </a:t>
                      </a:r>
                      <a:endParaRPr sz="2000"/>
                    </a:p>
                  </a:txBody>
                  <a:tcPr marT="63500" marB="63500" marR="63500" marL="63500">
                    <a:solidFill>
                      <a:srgbClr val="FCE5CD"/>
                    </a:solidFill>
                  </a:tcPr>
                </a:tc>
              </a:tr>
              <a:tr h="1031825">
                <a:tc>
                  <a:txBody>
                    <a:bodyPr/>
                    <a:lstStyle/>
                    <a:p>
                      <a:pPr indent="0" lvl="0" marL="0" rtl="0" algn="ctr">
                        <a:spcBef>
                          <a:spcPts val="0"/>
                        </a:spcBef>
                        <a:spcAft>
                          <a:spcPts val="0"/>
                        </a:spcAft>
                        <a:buNone/>
                      </a:pPr>
                      <a:r>
                        <a:rPr lang="en-US" sz="2000"/>
                        <a:t>Kiểm tra tính đúng đắn</a:t>
                      </a:r>
                      <a:endParaRPr sz="2000"/>
                    </a:p>
                  </a:txBody>
                  <a:tcPr marT="63500" marB="63500" marR="63500" marL="63500">
                    <a:solidFill>
                      <a:srgbClr val="C9DAF8"/>
                    </a:solidFill>
                  </a:tcPr>
                </a:tc>
                <a:tc>
                  <a:txBody>
                    <a:bodyPr/>
                    <a:lstStyle/>
                    <a:p>
                      <a:pPr indent="0" lvl="0" marL="0" rtl="0" algn="l">
                        <a:spcBef>
                          <a:spcPts val="0"/>
                        </a:spcBef>
                        <a:spcAft>
                          <a:spcPts val="0"/>
                        </a:spcAft>
                        <a:buNone/>
                      </a:pPr>
                      <a:r>
                        <a:t/>
                      </a:r>
                      <a:endParaRPr sz="2000"/>
                    </a:p>
                  </a:txBody>
                  <a:tcPr marT="63500" marB="63500" marR="63500" marL="63500">
                    <a:solidFill>
                      <a:srgbClr val="FCE5CD"/>
                    </a:solidFill>
                  </a:tcPr>
                </a:tc>
                <a:tc>
                  <a:txBody>
                    <a:bodyPr/>
                    <a:lstStyle/>
                    <a:p>
                      <a:pPr indent="0" lvl="0" marL="0" rtl="0" algn="l">
                        <a:spcBef>
                          <a:spcPts val="0"/>
                        </a:spcBef>
                        <a:spcAft>
                          <a:spcPts val="0"/>
                        </a:spcAft>
                        <a:buNone/>
                      </a:pPr>
                      <a:r>
                        <a:t/>
                      </a:r>
                      <a:endParaRPr sz="2000"/>
                    </a:p>
                  </a:txBody>
                  <a:tcPr marT="63500" marB="63500" marR="63500" marL="63500">
                    <a:solidFill>
                      <a:srgbClr val="FCE5CD"/>
                    </a:solidFill>
                  </a:tcPr>
                </a:tc>
              </a:tr>
            </a:tbl>
          </a:graphicData>
        </a:graphic>
      </p:graphicFrame>
      <p:pic>
        <p:nvPicPr>
          <p:cNvPr id="443" name="Google Shape;443;p34"/>
          <p:cNvPicPr preferRelativeResize="0"/>
          <p:nvPr/>
        </p:nvPicPr>
        <p:blipFill rotWithShape="1">
          <a:blip r:embed="rId3">
            <a:alphaModFix/>
          </a:blip>
          <a:srcRect b="5599" l="1400" r="-1399" t="-5600"/>
          <a:stretch/>
        </p:blipFill>
        <p:spPr>
          <a:xfrm>
            <a:off x="13679625" y="3572686"/>
            <a:ext cx="4194150" cy="4162414"/>
          </a:xfrm>
          <a:prstGeom prst="rect">
            <a:avLst/>
          </a:prstGeom>
          <a:noFill/>
          <a:ln>
            <a:noFill/>
          </a:ln>
        </p:spPr>
      </p:pic>
      <p:pic>
        <p:nvPicPr>
          <p:cNvPr descr="{&quot;type&quot;:&quot;$&quot;,&quot;backgroundColor&quot;:&quot;#FFFFFF&quot;,&quot;font&quot;:{&quot;color&quot;:&quot;#000000&quot;,&quot;family&quot;:&quot;Arial&quot;,&quot;size&quot;:25},&quot;code&quot;:&quot;$startCity\\,\\,City_{1}$&quot;,&quot;backgroundColorModified&quot;:false,&quot;id&quot;:&quot;2&quot;,&quot;aid&quot;:null,&quot;ts&quot;:1729153824560,&quot;cs&quot;:&quot;237sgojp25ySbQz83GPMgw==&quot;,&quot;size&quot;:{&quot;width&quot;:262,&quot;height&quot;:35.800000000000004}}" id="444" name="Google Shape;444;p34"/>
          <p:cNvPicPr preferRelativeResize="0"/>
          <p:nvPr/>
        </p:nvPicPr>
        <p:blipFill>
          <a:blip r:embed="rId4">
            <a:alphaModFix/>
          </a:blip>
          <a:stretch>
            <a:fillRect/>
          </a:stretch>
        </p:blipFill>
        <p:spPr>
          <a:xfrm>
            <a:off x="13801500" y="2912155"/>
            <a:ext cx="2495550" cy="340995"/>
          </a:xfrm>
          <a:prstGeom prst="rect">
            <a:avLst/>
          </a:prstGeom>
          <a:noFill/>
          <a:ln>
            <a:noFill/>
          </a:ln>
        </p:spPr>
      </p:pic>
      <p:cxnSp>
        <p:nvCxnSpPr>
          <p:cNvPr id="445" name="Google Shape;445;p34"/>
          <p:cNvCxnSpPr/>
          <p:nvPr/>
        </p:nvCxnSpPr>
        <p:spPr>
          <a:xfrm flipH="1">
            <a:off x="12768700" y="1385075"/>
            <a:ext cx="72000" cy="8050800"/>
          </a:xfrm>
          <a:prstGeom prst="straightConnector1">
            <a:avLst/>
          </a:prstGeom>
          <a:noFill/>
          <a:ln cap="flat" cmpd="sng" w="114300">
            <a:solidFill>
              <a:schemeClr val="dk2"/>
            </a:solidFill>
            <a:prstDash val="solid"/>
            <a:round/>
            <a:headEnd len="med" w="med" type="none"/>
            <a:tailEnd len="med" w="med" type="none"/>
          </a:ln>
        </p:spPr>
      </p:cxnSp>
      <p:pic>
        <p:nvPicPr>
          <p:cNvPr descr="{&quot;font&quot;:{&quot;size&quot;:25,&quot;family&quot;:&quot;Arial&quot;,&quot;color&quot;:&quot;#000000&quot;},&quot;code&quot;:&quot;$$City_{1},City_{2},\\,...\\,City_{n}$$&quot;,&quot;backgroundColorModified&quot;:false,&quot;id&quot;:&quot;3&quot;,&quot;type&quot;:&quot;$$&quot;,&quot;backgroundColor&quot;:&quot;#FFFFFF&quot;,&quot;aid&quot;:null,&quot;ts&quot;:1729153802598,&quot;cs&quot;:&quot;1M62p2tO3xoddX0W9OakuQ==&quot;,&quot;size&quot;:{&quot;width&quot;:379,&quot;height&quot;:35.666666666666664}}" id="446" name="Google Shape;446;p34"/>
          <p:cNvPicPr preferRelativeResize="0"/>
          <p:nvPr/>
        </p:nvPicPr>
        <p:blipFill>
          <a:blip r:embed="rId5">
            <a:alphaModFix/>
          </a:blip>
          <a:stretch>
            <a:fillRect/>
          </a:stretch>
        </p:blipFill>
        <p:spPr>
          <a:xfrm>
            <a:off x="13747613" y="2409715"/>
            <a:ext cx="3609975" cy="339725"/>
          </a:xfrm>
          <a:prstGeom prst="rect">
            <a:avLst/>
          </a:prstGeom>
          <a:noFill/>
          <a:ln>
            <a:noFill/>
          </a:ln>
        </p:spPr>
      </p:pic>
      <p:pic>
        <p:nvPicPr>
          <p:cNvPr descr="{&quot;backgroundColorModified&quot;:false,&quot;font&quot;:{&quot;size&quot;:25,&quot;family&quot;:&quot;Arial&quot;,&quot;color&quot;:&quot;#000000&quot;},&quot;type&quot;:&quot;$$&quot;,&quot;aid&quot;:null,&quot;id&quot;:&quot;6&quot;,&quot;code&quot;:&quot;$$Distance\\left(i,j\\right)\\,=\\,C_{ij}$$&quot;,&quot;backgroundColor&quot;:&quot;#FFFFFF&quot;,&quot;ts&quot;:1729153879678,&quot;cs&quot;:&quot;6ZnwId/SshVOh8EK9IBCiw==&quot;,&quot;size&quot;:{&quot;width&quot;:355.3333333333333,&quot;height&quot;:41}}" id="447" name="Google Shape;447;p34"/>
          <p:cNvPicPr preferRelativeResize="0"/>
          <p:nvPr/>
        </p:nvPicPr>
        <p:blipFill>
          <a:blip r:embed="rId6">
            <a:alphaModFix/>
          </a:blip>
          <a:stretch>
            <a:fillRect/>
          </a:stretch>
        </p:blipFill>
        <p:spPr>
          <a:xfrm>
            <a:off x="13737950" y="3415888"/>
            <a:ext cx="3384550" cy="390525"/>
          </a:xfrm>
          <a:prstGeom prst="rect">
            <a:avLst/>
          </a:prstGeom>
          <a:noFill/>
          <a:ln>
            <a:noFill/>
          </a:ln>
        </p:spPr>
      </p:pic>
      <p:pic>
        <p:nvPicPr>
          <p:cNvPr id="448" name="Google Shape;448;p34"/>
          <p:cNvPicPr preferRelativeResize="0"/>
          <p:nvPr/>
        </p:nvPicPr>
        <p:blipFill>
          <a:blip r:embed="rId7">
            <a:alphaModFix/>
          </a:blip>
          <a:stretch>
            <a:fillRect/>
          </a:stretch>
        </p:blipFill>
        <p:spPr>
          <a:xfrm>
            <a:off x="4097150" y="4789275"/>
            <a:ext cx="8152024" cy="70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5"/>
          <p:cNvPicPr preferRelativeResize="0"/>
          <p:nvPr/>
        </p:nvPicPr>
        <p:blipFill>
          <a:blip r:embed="rId3">
            <a:alphaModFix/>
          </a:blip>
          <a:stretch>
            <a:fillRect/>
          </a:stretch>
        </p:blipFill>
        <p:spPr>
          <a:xfrm>
            <a:off x="4979600" y="-2430198"/>
            <a:ext cx="13121150" cy="13121150"/>
          </a:xfrm>
          <a:prstGeom prst="rect">
            <a:avLst/>
          </a:prstGeom>
          <a:noFill/>
          <a:ln>
            <a:noFill/>
          </a:ln>
        </p:spPr>
      </p:pic>
      <p:grpSp>
        <p:nvGrpSpPr>
          <p:cNvPr id="454" name="Google Shape;454;p35"/>
          <p:cNvGrpSpPr/>
          <p:nvPr/>
        </p:nvGrpSpPr>
        <p:grpSpPr>
          <a:xfrm>
            <a:off x="-29150" y="10010150"/>
            <a:ext cx="18344700" cy="276900"/>
            <a:chOff x="-29150" y="10010150"/>
            <a:chExt cx="18344700" cy="276900"/>
          </a:xfrm>
        </p:grpSpPr>
        <p:cxnSp>
          <p:nvCxnSpPr>
            <p:cNvPr id="455" name="Google Shape;455;p35"/>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456" name="Google Shape;456;p35"/>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457" name="Google Shape;457;p35"/>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458" name="Google Shape;458;p35"/>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459" name="Google Shape;459;p35"/>
          <p:cNvSpPr txBox="1"/>
          <p:nvPr/>
        </p:nvSpPr>
        <p:spPr>
          <a:xfrm>
            <a:off x="185662" y="307763"/>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Travelling salesman problem </a:t>
            </a:r>
            <a:endParaRPr/>
          </a:p>
        </p:txBody>
      </p:sp>
      <p:graphicFrame>
        <p:nvGraphicFramePr>
          <p:cNvPr id="460" name="Google Shape;460;p35"/>
          <p:cNvGraphicFramePr/>
          <p:nvPr/>
        </p:nvGraphicFramePr>
        <p:xfrm>
          <a:off x="412150" y="1856838"/>
          <a:ext cx="3000000" cy="3000000"/>
        </p:xfrm>
        <a:graphic>
          <a:graphicData uri="http://schemas.openxmlformats.org/drawingml/2006/table">
            <a:tbl>
              <a:tblPr>
                <a:noFill/>
                <a:tableStyleId>{44B7BCB9-3E4E-4046-825A-203DB574784F}</a:tableStyleId>
              </a:tblPr>
              <a:tblGrid>
                <a:gridCol w="1304425"/>
                <a:gridCol w="2415325"/>
                <a:gridCol w="2588475"/>
              </a:tblGrid>
              <a:tr h="804100">
                <a:tc>
                  <a:txBody>
                    <a:bodyPr/>
                    <a:lstStyle/>
                    <a:p>
                      <a:pPr indent="0" lvl="0" marL="0" rtl="0" algn="ctr">
                        <a:lnSpc>
                          <a:spcPct val="115000"/>
                        </a:lnSpc>
                        <a:spcBef>
                          <a:spcPts val="0"/>
                        </a:spcBef>
                        <a:spcAft>
                          <a:spcPts val="0"/>
                        </a:spcAft>
                        <a:buNone/>
                      </a:pPr>
                      <a:r>
                        <a:rPr lang="en-US" sz="2300"/>
                        <a:t>Các bước suy luận </a:t>
                      </a:r>
                      <a:endParaRPr sz="2300"/>
                    </a:p>
                    <a:p>
                      <a:pPr indent="0" lvl="0" marL="0" rtl="0" algn="ctr">
                        <a:lnSpc>
                          <a:spcPct val="115000"/>
                        </a:lnSpc>
                        <a:spcBef>
                          <a:spcPts val="0"/>
                        </a:spcBef>
                        <a:spcAft>
                          <a:spcPts val="0"/>
                        </a:spcAft>
                        <a:buNone/>
                      </a:pPr>
                      <a:r>
                        <a:t/>
                      </a:r>
                      <a:endParaRPr sz="2300"/>
                    </a:p>
                  </a:txBody>
                  <a:tcPr marT="63500" marB="63500" marR="63500" marL="63500" anchor="ctr">
                    <a:solidFill>
                      <a:srgbClr val="B6D7A8"/>
                    </a:solidFill>
                  </a:tcPr>
                </a:tc>
                <a:tc>
                  <a:txBody>
                    <a:bodyPr/>
                    <a:lstStyle/>
                    <a:p>
                      <a:pPr indent="0" lvl="0" marL="0" rtl="0" algn="ctr">
                        <a:spcBef>
                          <a:spcPts val="0"/>
                        </a:spcBef>
                        <a:spcAft>
                          <a:spcPts val="0"/>
                        </a:spcAft>
                        <a:buClr>
                          <a:schemeClr val="dk1"/>
                        </a:buClr>
                        <a:buSzPts val="1100"/>
                        <a:buFont typeface="Arial"/>
                        <a:buNone/>
                      </a:pPr>
                      <a:r>
                        <a:rPr lang="en-US" sz="2300">
                          <a:solidFill>
                            <a:schemeClr val="dk1"/>
                          </a:solidFill>
                        </a:rPr>
                        <a:t>Lựa chọn local optimal </a:t>
                      </a:r>
                      <a:endParaRPr sz="2300"/>
                    </a:p>
                  </a:txBody>
                  <a:tcPr marT="63500" marB="63500" marR="63500" marL="63500" anchor="ctr">
                    <a:solidFill>
                      <a:srgbClr val="B6D7A8"/>
                    </a:solidFill>
                  </a:tcPr>
                </a:tc>
                <a:tc>
                  <a:txBody>
                    <a:bodyPr/>
                    <a:lstStyle/>
                    <a:p>
                      <a:pPr indent="0" lvl="0" marL="0" rtl="0" algn="ctr">
                        <a:spcBef>
                          <a:spcPts val="0"/>
                        </a:spcBef>
                        <a:spcAft>
                          <a:spcPts val="0"/>
                        </a:spcAft>
                        <a:buClr>
                          <a:schemeClr val="dk1"/>
                        </a:buClr>
                        <a:buSzPts val="1100"/>
                        <a:buFont typeface="Arial"/>
                        <a:buNone/>
                      </a:pPr>
                      <a:r>
                        <a:rPr lang="en-US" sz="2300">
                          <a:solidFill>
                            <a:schemeClr val="dk1"/>
                          </a:solidFill>
                        </a:rPr>
                        <a:t>Kiểm tra tính đúng đắn</a:t>
                      </a:r>
                      <a:endParaRPr sz="2300"/>
                    </a:p>
                  </a:txBody>
                  <a:tcPr marT="63500" marB="63500" marR="63500" marL="63500" anchor="ctr">
                    <a:solidFill>
                      <a:srgbClr val="B6D7A8"/>
                    </a:solidFill>
                  </a:tcPr>
                </a:tc>
              </a:tr>
              <a:tr h="2981975">
                <a:tc>
                  <a:txBody>
                    <a:bodyPr/>
                    <a:lstStyle/>
                    <a:p>
                      <a:pPr indent="0" lvl="0" marL="0" rtl="0" algn="ctr">
                        <a:spcBef>
                          <a:spcPts val="0"/>
                        </a:spcBef>
                        <a:spcAft>
                          <a:spcPts val="0"/>
                        </a:spcAft>
                        <a:buNone/>
                      </a:pPr>
                      <a:r>
                        <a:rPr lang="en-US" sz="2300">
                          <a:solidFill>
                            <a:schemeClr val="dk1"/>
                          </a:solidFill>
                        </a:rPr>
                        <a:t>Phương pháp tìm nút gần nhất tiếp theo</a:t>
                      </a:r>
                      <a:endParaRPr sz="2300"/>
                    </a:p>
                  </a:txBody>
                  <a:tcPr marT="63500" marB="63500" marR="63500" marL="63500" anchor="ctr">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US" sz="2300"/>
                        <a:t>Giả sử bắt đầu ở một điểm và ở mỗi thao tác, ta tìm điểm chưa thăm gần nhất với điểm hiện tại </a:t>
                      </a:r>
                      <a:endParaRPr sz="2300"/>
                    </a:p>
                    <a:p>
                      <a:pPr indent="0" lvl="0" marL="0" rtl="0" algn="ctr">
                        <a:spcBef>
                          <a:spcPts val="0"/>
                        </a:spcBef>
                        <a:spcAft>
                          <a:spcPts val="0"/>
                        </a:spcAft>
                        <a:buNone/>
                      </a:pPr>
                      <a:r>
                        <a:t/>
                      </a:r>
                      <a:endParaRPr sz="2300"/>
                    </a:p>
                    <a:p>
                      <a:pPr indent="0" lvl="0" marL="0" rtl="0" algn="ctr">
                        <a:spcBef>
                          <a:spcPts val="0"/>
                        </a:spcBef>
                        <a:spcAft>
                          <a:spcPts val="0"/>
                        </a:spcAft>
                        <a:buNone/>
                      </a:pPr>
                      <a:r>
                        <a:rPr lang="en-US" sz="2300"/>
                        <a:t> </a:t>
                      </a:r>
                      <a:endParaRPr sz="2300"/>
                    </a:p>
                  </a:txBody>
                  <a:tcPr marT="63500" marB="63500" marR="63500" marL="63500" anchor="ctr">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300"/>
                        <a:t>Kết quả không đảm bảo luôn tối</a:t>
                      </a:r>
                      <a:endParaRPr sz="2300"/>
                    </a:p>
                    <a:p>
                      <a:pPr indent="0" lvl="0" marL="0" rtl="0" algn="ctr">
                        <a:spcBef>
                          <a:spcPts val="0"/>
                        </a:spcBef>
                        <a:spcAft>
                          <a:spcPts val="0"/>
                        </a:spcAft>
                        <a:buNone/>
                      </a:pPr>
                      <a:r>
                        <a:rPr lang="en-US" sz="2300"/>
                        <a:t>ưu </a:t>
                      </a:r>
                      <a:endParaRPr sz="2300"/>
                    </a:p>
                  </a:txBody>
                  <a:tcPr marT="63500" marB="63500" marR="63500" marL="63500" anchor="ctr">
                    <a:lnB cap="flat" cmpd="sng" w="12700">
                      <a:solidFill>
                        <a:srgbClr val="000000"/>
                      </a:solidFill>
                      <a:prstDash val="solid"/>
                      <a:round/>
                      <a:headEnd len="sm" w="sm" type="none"/>
                      <a:tailEnd len="sm" w="sm" type="none"/>
                    </a:lnB>
                    <a:solidFill>
                      <a:srgbClr val="FCE5CD"/>
                    </a:solidFill>
                  </a:tcPr>
                </a:tc>
              </a:tr>
              <a:tr h="3125375">
                <a:tc>
                  <a:txBody>
                    <a:bodyPr/>
                    <a:lstStyle/>
                    <a:p>
                      <a:pPr indent="0" lvl="0" marL="0" rtl="0" algn="ctr">
                        <a:spcBef>
                          <a:spcPts val="0"/>
                        </a:spcBef>
                        <a:spcAft>
                          <a:spcPts val="0"/>
                        </a:spcAft>
                        <a:buNone/>
                      </a:pPr>
                      <a:r>
                        <a:rPr lang="en-US" sz="2300">
                          <a:solidFill>
                            <a:schemeClr val="dk1"/>
                          </a:solidFill>
                        </a:rPr>
                        <a:t>Phương pháp đi từ cạnh nhỏ nhất </a:t>
                      </a:r>
                      <a:endParaRPr sz="23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Clr>
                          <a:schemeClr val="dk1"/>
                        </a:buClr>
                        <a:buSzPts val="1100"/>
                        <a:buFont typeface="Arial"/>
                        <a:buNone/>
                      </a:pPr>
                      <a:r>
                        <a:rPr lang="en-US" sz="2300">
                          <a:solidFill>
                            <a:schemeClr val="dk1"/>
                          </a:solidFill>
                        </a:rPr>
                        <a:t>Lấy cạnh nhỏ nhất rồi đi lan ra từ 2 đỉnh nút </a:t>
                      </a:r>
                      <a:endParaRPr sz="23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t/>
                      </a:r>
                      <a:endParaRPr sz="23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r>
            </a:tbl>
          </a:graphicData>
        </a:graphic>
      </p:graphicFrame>
      <p:cxnSp>
        <p:nvCxnSpPr>
          <p:cNvPr id="461" name="Google Shape;461;p35"/>
          <p:cNvCxnSpPr/>
          <p:nvPr/>
        </p:nvCxnSpPr>
        <p:spPr>
          <a:xfrm flipH="1">
            <a:off x="7069700" y="1506113"/>
            <a:ext cx="57600" cy="8160600"/>
          </a:xfrm>
          <a:prstGeom prst="straightConnector1">
            <a:avLst/>
          </a:prstGeom>
          <a:noFill/>
          <a:ln cap="flat" cmpd="sng" w="114300">
            <a:solidFill>
              <a:schemeClr val="dk2"/>
            </a:solidFill>
            <a:prstDash val="solid"/>
            <a:round/>
            <a:headEnd len="med" w="med" type="none"/>
            <a:tailEnd len="med" w="med" type="none"/>
          </a:ln>
        </p:spPr>
      </p:cxnSp>
      <p:cxnSp>
        <p:nvCxnSpPr>
          <p:cNvPr id="462" name="Google Shape;462;p35"/>
          <p:cNvCxnSpPr/>
          <p:nvPr/>
        </p:nvCxnSpPr>
        <p:spPr>
          <a:xfrm flipH="1" rot="10800000">
            <a:off x="9530650" y="2048675"/>
            <a:ext cx="2943300" cy="735900"/>
          </a:xfrm>
          <a:prstGeom prst="straightConnector1">
            <a:avLst/>
          </a:prstGeom>
          <a:noFill/>
          <a:ln cap="flat" cmpd="sng" w="152400">
            <a:solidFill>
              <a:srgbClr val="FF3131"/>
            </a:solidFill>
            <a:prstDash val="solid"/>
            <a:round/>
            <a:headEnd len="med" w="med" type="none"/>
            <a:tailEnd len="med" w="med" type="none"/>
          </a:ln>
        </p:spPr>
      </p:cxnSp>
      <p:cxnSp>
        <p:nvCxnSpPr>
          <p:cNvPr id="463" name="Google Shape;463;p35"/>
          <p:cNvCxnSpPr/>
          <p:nvPr/>
        </p:nvCxnSpPr>
        <p:spPr>
          <a:xfrm rot="10800000">
            <a:off x="13011875" y="2446325"/>
            <a:ext cx="731700" cy="2906400"/>
          </a:xfrm>
          <a:prstGeom prst="straightConnector1">
            <a:avLst/>
          </a:prstGeom>
          <a:noFill/>
          <a:ln cap="flat" cmpd="sng" w="152400">
            <a:solidFill>
              <a:srgbClr val="FF3131"/>
            </a:solidFill>
            <a:prstDash val="solid"/>
            <a:round/>
            <a:headEnd len="med" w="med" type="none"/>
            <a:tailEnd len="med" w="med" type="none"/>
          </a:ln>
        </p:spPr>
      </p:cxnSp>
      <p:cxnSp>
        <p:nvCxnSpPr>
          <p:cNvPr id="464" name="Google Shape;464;p35"/>
          <p:cNvCxnSpPr/>
          <p:nvPr/>
        </p:nvCxnSpPr>
        <p:spPr>
          <a:xfrm flipH="1" rot="10800000">
            <a:off x="10499125" y="5917150"/>
            <a:ext cx="2943300" cy="735900"/>
          </a:xfrm>
          <a:prstGeom prst="straightConnector1">
            <a:avLst/>
          </a:prstGeom>
          <a:noFill/>
          <a:ln cap="flat" cmpd="sng" w="152400">
            <a:solidFill>
              <a:srgbClr val="FF3131"/>
            </a:solidFill>
            <a:prstDash val="solid"/>
            <a:round/>
            <a:headEnd len="med" w="med" type="none"/>
            <a:tailEnd len="med" w="med" type="none"/>
          </a:ln>
        </p:spPr>
      </p:cxnSp>
      <p:cxnSp>
        <p:nvCxnSpPr>
          <p:cNvPr id="465" name="Google Shape;465;p35"/>
          <p:cNvCxnSpPr/>
          <p:nvPr/>
        </p:nvCxnSpPr>
        <p:spPr>
          <a:xfrm flipH="1" rot="10800000">
            <a:off x="10233100" y="4833300"/>
            <a:ext cx="971100" cy="1539300"/>
          </a:xfrm>
          <a:prstGeom prst="straightConnector1">
            <a:avLst/>
          </a:prstGeom>
          <a:noFill/>
          <a:ln cap="flat" cmpd="sng" w="152400">
            <a:solidFill>
              <a:srgbClr val="FF3131"/>
            </a:solidFill>
            <a:prstDash val="solid"/>
            <a:round/>
            <a:headEnd len="med" w="med" type="none"/>
            <a:tailEnd len="med" w="med" type="none"/>
          </a:ln>
        </p:spPr>
      </p:cxnSp>
      <p:cxnSp>
        <p:nvCxnSpPr>
          <p:cNvPr id="466" name="Google Shape;466;p35"/>
          <p:cNvCxnSpPr/>
          <p:nvPr/>
        </p:nvCxnSpPr>
        <p:spPr>
          <a:xfrm>
            <a:off x="9501800" y="3202975"/>
            <a:ext cx="1601400" cy="937800"/>
          </a:xfrm>
          <a:prstGeom prst="straightConnector1">
            <a:avLst/>
          </a:prstGeom>
          <a:noFill/>
          <a:ln cap="flat" cmpd="sng" w="152400">
            <a:solidFill>
              <a:srgbClr val="FF3131"/>
            </a:solidFill>
            <a:prstDash val="solid"/>
            <a:round/>
            <a:headEnd len="med" w="med" type="none"/>
            <a:tailEnd len="med" w="med" type="none"/>
          </a:ln>
        </p:spPr>
      </p:cxnSp>
      <p:sp>
        <p:nvSpPr>
          <p:cNvPr id="467" name="Google Shape;467;p35"/>
          <p:cNvSpPr/>
          <p:nvPr/>
        </p:nvSpPr>
        <p:spPr>
          <a:xfrm>
            <a:off x="8260725" y="7792950"/>
            <a:ext cx="6798300" cy="10773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rgbClr val="202122"/>
                </a:solidFill>
              </a:rPr>
              <a:t>Kết quả chiến lược 1 : 17 &gt; kết quả tối ưu ( 14 ) </a:t>
            </a:r>
            <a:endParaRPr sz="2600"/>
          </a:p>
        </p:txBody>
      </p:sp>
      <p:pic>
        <p:nvPicPr>
          <p:cNvPr id="468" name="Google Shape;468;p35"/>
          <p:cNvPicPr preferRelativeResize="0"/>
          <p:nvPr/>
        </p:nvPicPr>
        <p:blipFill>
          <a:blip r:embed="rId4">
            <a:alphaModFix/>
          </a:blip>
          <a:stretch>
            <a:fillRect/>
          </a:stretch>
        </p:blipFill>
        <p:spPr>
          <a:xfrm>
            <a:off x="4265050" y="3584050"/>
            <a:ext cx="2298198" cy="265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6"/>
          <p:cNvPicPr preferRelativeResize="0"/>
          <p:nvPr/>
        </p:nvPicPr>
        <p:blipFill>
          <a:blip r:embed="rId3">
            <a:alphaModFix/>
          </a:blip>
          <a:stretch>
            <a:fillRect/>
          </a:stretch>
        </p:blipFill>
        <p:spPr>
          <a:xfrm>
            <a:off x="4979600" y="-2343623"/>
            <a:ext cx="13121150" cy="13121150"/>
          </a:xfrm>
          <a:prstGeom prst="rect">
            <a:avLst/>
          </a:prstGeom>
          <a:noFill/>
          <a:ln>
            <a:noFill/>
          </a:ln>
        </p:spPr>
      </p:pic>
      <p:grpSp>
        <p:nvGrpSpPr>
          <p:cNvPr id="474" name="Google Shape;474;p36"/>
          <p:cNvGrpSpPr/>
          <p:nvPr/>
        </p:nvGrpSpPr>
        <p:grpSpPr>
          <a:xfrm>
            <a:off x="-29150" y="10010150"/>
            <a:ext cx="18344700" cy="276900"/>
            <a:chOff x="-29150" y="10010150"/>
            <a:chExt cx="18344700" cy="276900"/>
          </a:xfrm>
        </p:grpSpPr>
        <p:cxnSp>
          <p:nvCxnSpPr>
            <p:cNvPr id="475" name="Google Shape;475;p36"/>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476" name="Google Shape;476;p36"/>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477" name="Google Shape;477;p36"/>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478" name="Google Shape;478;p36"/>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479" name="Google Shape;479;p36"/>
          <p:cNvSpPr txBox="1"/>
          <p:nvPr/>
        </p:nvSpPr>
        <p:spPr>
          <a:xfrm>
            <a:off x="185662" y="307763"/>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Travelling salesman problem </a:t>
            </a:r>
            <a:endParaRPr/>
          </a:p>
        </p:txBody>
      </p:sp>
      <p:graphicFrame>
        <p:nvGraphicFramePr>
          <p:cNvPr id="480" name="Google Shape;480;p36"/>
          <p:cNvGraphicFramePr/>
          <p:nvPr/>
        </p:nvGraphicFramePr>
        <p:xfrm>
          <a:off x="412150" y="1856838"/>
          <a:ext cx="3000000" cy="3000000"/>
        </p:xfrm>
        <a:graphic>
          <a:graphicData uri="http://schemas.openxmlformats.org/drawingml/2006/table">
            <a:tbl>
              <a:tblPr>
                <a:noFill/>
                <a:tableStyleId>{44B7BCB9-3E4E-4046-825A-203DB574784F}</a:tableStyleId>
              </a:tblPr>
              <a:tblGrid>
                <a:gridCol w="1304425"/>
                <a:gridCol w="2415325"/>
                <a:gridCol w="2588475"/>
              </a:tblGrid>
              <a:tr h="804100">
                <a:tc>
                  <a:txBody>
                    <a:bodyPr/>
                    <a:lstStyle/>
                    <a:p>
                      <a:pPr indent="0" lvl="0" marL="0" rtl="0" algn="ctr">
                        <a:lnSpc>
                          <a:spcPct val="115000"/>
                        </a:lnSpc>
                        <a:spcBef>
                          <a:spcPts val="0"/>
                        </a:spcBef>
                        <a:spcAft>
                          <a:spcPts val="0"/>
                        </a:spcAft>
                        <a:buNone/>
                      </a:pPr>
                      <a:r>
                        <a:rPr lang="en-US" sz="2300"/>
                        <a:t>Các bước suy luận </a:t>
                      </a:r>
                      <a:endParaRPr sz="2300"/>
                    </a:p>
                    <a:p>
                      <a:pPr indent="0" lvl="0" marL="0" rtl="0" algn="ctr">
                        <a:lnSpc>
                          <a:spcPct val="115000"/>
                        </a:lnSpc>
                        <a:spcBef>
                          <a:spcPts val="0"/>
                        </a:spcBef>
                        <a:spcAft>
                          <a:spcPts val="0"/>
                        </a:spcAft>
                        <a:buNone/>
                      </a:pPr>
                      <a:r>
                        <a:t/>
                      </a:r>
                      <a:endParaRPr sz="2300"/>
                    </a:p>
                  </a:txBody>
                  <a:tcPr marT="63500" marB="63500" marR="63500" marL="63500" anchor="ctr">
                    <a:solidFill>
                      <a:srgbClr val="B6D7A8"/>
                    </a:solidFill>
                  </a:tcPr>
                </a:tc>
                <a:tc>
                  <a:txBody>
                    <a:bodyPr/>
                    <a:lstStyle/>
                    <a:p>
                      <a:pPr indent="0" lvl="0" marL="0" rtl="0" algn="ctr">
                        <a:spcBef>
                          <a:spcPts val="0"/>
                        </a:spcBef>
                        <a:spcAft>
                          <a:spcPts val="0"/>
                        </a:spcAft>
                        <a:buNone/>
                      </a:pPr>
                      <a:r>
                        <a:rPr lang="en-US" sz="2300">
                          <a:solidFill>
                            <a:schemeClr val="dk1"/>
                          </a:solidFill>
                        </a:rPr>
                        <a:t>Lựa chọn local optimal </a:t>
                      </a:r>
                      <a:endParaRPr sz="2300"/>
                    </a:p>
                  </a:txBody>
                  <a:tcPr marT="63500" marB="63500" marR="63500" marL="63500" anchor="ctr">
                    <a:solidFill>
                      <a:srgbClr val="B6D7A8"/>
                    </a:solidFill>
                  </a:tcPr>
                </a:tc>
                <a:tc>
                  <a:txBody>
                    <a:bodyPr/>
                    <a:lstStyle/>
                    <a:p>
                      <a:pPr indent="0" lvl="0" marL="0" rtl="0" algn="ctr">
                        <a:spcBef>
                          <a:spcPts val="0"/>
                        </a:spcBef>
                        <a:spcAft>
                          <a:spcPts val="0"/>
                        </a:spcAft>
                        <a:buNone/>
                      </a:pPr>
                      <a:r>
                        <a:rPr lang="en-US" sz="2300">
                          <a:solidFill>
                            <a:schemeClr val="dk1"/>
                          </a:solidFill>
                        </a:rPr>
                        <a:t>Kiểm tra tính đúng đắn</a:t>
                      </a:r>
                      <a:endParaRPr sz="2300"/>
                    </a:p>
                  </a:txBody>
                  <a:tcPr marT="63500" marB="63500" marR="63500" marL="63500" anchor="ctr">
                    <a:solidFill>
                      <a:srgbClr val="B6D7A8"/>
                    </a:solidFill>
                  </a:tcPr>
                </a:tc>
              </a:tr>
              <a:tr h="2981975">
                <a:tc>
                  <a:txBody>
                    <a:bodyPr/>
                    <a:lstStyle/>
                    <a:p>
                      <a:pPr indent="0" lvl="0" marL="0" rtl="0" algn="ctr">
                        <a:spcBef>
                          <a:spcPts val="0"/>
                        </a:spcBef>
                        <a:spcAft>
                          <a:spcPts val="0"/>
                        </a:spcAft>
                        <a:buNone/>
                      </a:pPr>
                      <a:r>
                        <a:rPr lang="en-US" sz="2300">
                          <a:solidFill>
                            <a:schemeClr val="dk1"/>
                          </a:solidFill>
                        </a:rPr>
                        <a:t>Phương pháp tìm nút gần nhất tiếp theo</a:t>
                      </a:r>
                      <a:endParaRPr sz="2300"/>
                    </a:p>
                  </a:txBody>
                  <a:tcPr marT="63500" marB="63500" marR="63500" marL="63500" anchor="ctr">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US" sz="2300"/>
                        <a:t>Giả sử bắt đầu ở một điểm và ở mỗi thao tác, ta tìm điểm chưa thăm gần nhất với điểm hiện tại </a:t>
                      </a:r>
                      <a:endParaRPr sz="2300"/>
                    </a:p>
                    <a:p>
                      <a:pPr indent="0" lvl="0" marL="0" rtl="0" algn="ctr">
                        <a:spcBef>
                          <a:spcPts val="0"/>
                        </a:spcBef>
                        <a:spcAft>
                          <a:spcPts val="0"/>
                        </a:spcAft>
                        <a:buNone/>
                      </a:pPr>
                      <a:r>
                        <a:t/>
                      </a:r>
                      <a:endParaRPr sz="2300"/>
                    </a:p>
                    <a:p>
                      <a:pPr indent="0" lvl="0" marL="0" rtl="0" algn="ctr">
                        <a:spcBef>
                          <a:spcPts val="0"/>
                        </a:spcBef>
                        <a:spcAft>
                          <a:spcPts val="0"/>
                        </a:spcAft>
                        <a:buNone/>
                      </a:pPr>
                      <a:r>
                        <a:rPr lang="en-US" sz="2300"/>
                        <a:t> </a:t>
                      </a:r>
                      <a:endParaRPr sz="2300"/>
                    </a:p>
                  </a:txBody>
                  <a:tcPr marT="63500" marB="63500" marR="63500" marL="63500" anchor="ctr">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300"/>
                        <a:t>Kết quả không đảm bảo luôn tối </a:t>
                      </a:r>
                      <a:endParaRPr sz="2300"/>
                    </a:p>
                  </a:txBody>
                  <a:tcPr marT="63500" marB="63500" marR="63500" marL="63500" anchor="ctr">
                    <a:lnB cap="flat" cmpd="sng" w="12700">
                      <a:solidFill>
                        <a:srgbClr val="000000"/>
                      </a:solidFill>
                      <a:prstDash val="solid"/>
                      <a:round/>
                      <a:headEnd len="sm" w="sm" type="none"/>
                      <a:tailEnd len="sm" w="sm" type="none"/>
                    </a:lnB>
                    <a:solidFill>
                      <a:srgbClr val="FCE5CD"/>
                    </a:solidFill>
                  </a:tcPr>
                </a:tc>
              </a:tr>
              <a:tr h="3125375">
                <a:tc>
                  <a:txBody>
                    <a:bodyPr/>
                    <a:lstStyle/>
                    <a:p>
                      <a:pPr indent="0" lvl="0" marL="0" rtl="0" algn="ctr">
                        <a:spcBef>
                          <a:spcPts val="0"/>
                        </a:spcBef>
                        <a:spcAft>
                          <a:spcPts val="0"/>
                        </a:spcAft>
                        <a:buNone/>
                      </a:pPr>
                      <a:r>
                        <a:rPr lang="en-US" sz="2300">
                          <a:solidFill>
                            <a:schemeClr val="dk1"/>
                          </a:solidFill>
                        </a:rPr>
                        <a:t>Phương pháp đi từ cạnh nhỏ nhất </a:t>
                      </a:r>
                      <a:endParaRPr sz="23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US" sz="2300">
                          <a:solidFill>
                            <a:schemeClr val="dk1"/>
                          </a:solidFill>
                        </a:rPr>
                        <a:t>Lấy cạnh nhỏ nhất rồi đi lan ra từ 2 đỉnh nút </a:t>
                      </a:r>
                      <a:endParaRPr sz="23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lang="en-US" sz="2300"/>
                        <a:t>Có thể không tìm ra kết quả (tối ưu) </a:t>
                      </a:r>
                      <a:endParaRPr sz="23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E5CD"/>
                    </a:solidFill>
                  </a:tcPr>
                </a:tc>
              </a:tr>
            </a:tbl>
          </a:graphicData>
        </a:graphic>
      </p:graphicFrame>
      <p:cxnSp>
        <p:nvCxnSpPr>
          <p:cNvPr id="481" name="Google Shape;481;p36"/>
          <p:cNvCxnSpPr/>
          <p:nvPr/>
        </p:nvCxnSpPr>
        <p:spPr>
          <a:xfrm flipH="1">
            <a:off x="7069700" y="1506113"/>
            <a:ext cx="57600" cy="8160600"/>
          </a:xfrm>
          <a:prstGeom prst="straightConnector1">
            <a:avLst/>
          </a:prstGeom>
          <a:noFill/>
          <a:ln cap="flat" cmpd="sng" w="114300">
            <a:solidFill>
              <a:schemeClr val="dk2"/>
            </a:solidFill>
            <a:prstDash val="solid"/>
            <a:round/>
            <a:headEnd len="med" w="med" type="none"/>
            <a:tailEnd len="med" w="med" type="none"/>
          </a:ln>
        </p:spPr>
      </p:cxnSp>
      <p:cxnSp>
        <p:nvCxnSpPr>
          <p:cNvPr id="482" name="Google Shape;482;p36"/>
          <p:cNvCxnSpPr/>
          <p:nvPr/>
        </p:nvCxnSpPr>
        <p:spPr>
          <a:xfrm flipH="1" rot="10800000">
            <a:off x="11715350" y="2446325"/>
            <a:ext cx="1032600" cy="1521300"/>
          </a:xfrm>
          <a:prstGeom prst="straightConnector1">
            <a:avLst/>
          </a:prstGeom>
          <a:noFill/>
          <a:ln cap="flat" cmpd="sng" w="152400">
            <a:solidFill>
              <a:srgbClr val="FF3131"/>
            </a:solidFill>
            <a:prstDash val="solid"/>
            <a:round/>
            <a:headEnd len="med" w="med" type="none"/>
            <a:tailEnd len="med" w="med" type="none"/>
          </a:ln>
        </p:spPr>
      </p:cxnSp>
      <p:cxnSp>
        <p:nvCxnSpPr>
          <p:cNvPr id="483" name="Google Shape;483;p36"/>
          <p:cNvCxnSpPr/>
          <p:nvPr/>
        </p:nvCxnSpPr>
        <p:spPr>
          <a:xfrm rot="10800000">
            <a:off x="13011875" y="2446325"/>
            <a:ext cx="731700" cy="2906400"/>
          </a:xfrm>
          <a:prstGeom prst="straightConnector1">
            <a:avLst/>
          </a:prstGeom>
          <a:noFill/>
          <a:ln cap="flat" cmpd="sng" w="152400">
            <a:solidFill>
              <a:srgbClr val="FF3131"/>
            </a:solidFill>
            <a:prstDash val="solid"/>
            <a:round/>
            <a:headEnd len="med" w="med" type="none"/>
            <a:tailEnd len="med" w="med" type="none"/>
          </a:ln>
        </p:spPr>
      </p:cxnSp>
      <p:cxnSp>
        <p:nvCxnSpPr>
          <p:cNvPr id="484" name="Google Shape;484;p36"/>
          <p:cNvCxnSpPr/>
          <p:nvPr/>
        </p:nvCxnSpPr>
        <p:spPr>
          <a:xfrm flipH="1" rot="10800000">
            <a:off x="10225000" y="4818850"/>
            <a:ext cx="985500" cy="1516800"/>
          </a:xfrm>
          <a:prstGeom prst="straightConnector1">
            <a:avLst/>
          </a:prstGeom>
          <a:noFill/>
          <a:ln cap="flat" cmpd="sng" w="152400">
            <a:solidFill>
              <a:srgbClr val="FF3131"/>
            </a:solidFill>
            <a:prstDash val="solid"/>
            <a:round/>
            <a:headEnd len="med" w="med" type="none"/>
            <a:tailEnd len="med" w="med" type="none"/>
          </a:ln>
        </p:spPr>
      </p:cxnSp>
      <p:sp>
        <p:nvSpPr>
          <p:cNvPr id="485" name="Google Shape;485;p36"/>
          <p:cNvSpPr/>
          <p:nvPr/>
        </p:nvSpPr>
        <p:spPr>
          <a:xfrm>
            <a:off x="8260725" y="7792950"/>
            <a:ext cx="7050000" cy="10773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solidFill>
                  <a:srgbClr val="202122"/>
                </a:solidFill>
              </a:rPr>
              <a:t>Kết quả chiến lược </a:t>
            </a:r>
            <a:r>
              <a:rPr lang="en-US" sz="2400">
                <a:solidFill>
                  <a:srgbClr val="202122"/>
                </a:solidFill>
              </a:rPr>
              <a:t>2</a:t>
            </a:r>
            <a:r>
              <a:rPr lang="en-US" sz="2400">
                <a:solidFill>
                  <a:srgbClr val="202122"/>
                </a:solidFill>
              </a:rPr>
              <a:t> : *** &gt;&gt;kết quả tối ưu ( 14 ) </a:t>
            </a:r>
            <a:endParaRPr sz="2600"/>
          </a:p>
        </p:txBody>
      </p:sp>
      <p:pic>
        <p:nvPicPr>
          <p:cNvPr id="486" name="Google Shape;486;p36"/>
          <p:cNvPicPr preferRelativeResize="0"/>
          <p:nvPr/>
        </p:nvPicPr>
        <p:blipFill>
          <a:blip r:embed="rId4">
            <a:alphaModFix/>
          </a:blip>
          <a:stretch>
            <a:fillRect/>
          </a:stretch>
        </p:blipFill>
        <p:spPr>
          <a:xfrm>
            <a:off x="4286800" y="6756350"/>
            <a:ext cx="2346475" cy="271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37"/>
          <p:cNvPicPr preferRelativeResize="0"/>
          <p:nvPr/>
        </p:nvPicPr>
        <p:blipFill>
          <a:blip r:embed="rId3">
            <a:alphaModFix/>
          </a:blip>
          <a:stretch>
            <a:fillRect/>
          </a:stretch>
        </p:blipFill>
        <p:spPr>
          <a:xfrm>
            <a:off x="8671525" y="4430625"/>
            <a:ext cx="9644026" cy="5424775"/>
          </a:xfrm>
          <a:prstGeom prst="rect">
            <a:avLst/>
          </a:prstGeom>
          <a:noFill/>
          <a:ln>
            <a:noFill/>
          </a:ln>
          <a:effectLst>
            <a:outerShdw blurRad="57150" rotWithShape="0" algn="bl" dir="5400000" dist="19050">
              <a:srgbClr val="000000">
                <a:alpha val="52000"/>
              </a:srgbClr>
            </a:outerShdw>
          </a:effectLst>
        </p:spPr>
      </p:pic>
      <p:grpSp>
        <p:nvGrpSpPr>
          <p:cNvPr id="492" name="Google Shape;492;p37"/>
          <p:cNvGrpSpPr/>
          <p:nvPr/>
        </p:nvGrpSpPr>
        <p:grpSpPr>
          <a:xfrm>
            <a:off x="-29150" y="10010150"/>
            <a:ext cx="18344700" cy="276900"/>
            <a:chOff x="-29150" y="10010150"/>
            <a:chExt cx="18344700" cy="276900"/>
          </a:xfrm>
        </p:grpSpPr>
        <p:cxnSp>
          <p:nvCxnSpPr>
            <p:cNvPr id="493" name="Google Shape;493;p37"/>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a:effectLst>
              <a:outerShdw blurRad="57150" rotWithShape="0" algn="bl" dir="5400000" dist="19050">
                <a:srgbClr val="000000">
                  <a:alpha val="29000"/>
                </a:srgbClr>
              </a:outerShdw>
            </a:effectLst>
          </p:spPr>
        </p:cxnSp>
        <p:sp>
          <p:nvSpPr>
            <p:cNvPr id="494" name="Google Shape;494;p37"/>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495" name="Google Shape;495;p37"/>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496" name="Google Shape;496;p37"/>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497" name="Google Shape;497;p37"/>
          <p:cNvSpPr txBox="1"/>
          <p:nvPr/>
        </p:nvSpPr>
        <p:spPr>
          <a:xfrm>
            <a:off x="186462" y="-12"/>
            <a:ext cx="17915100" cy="1077300"/>
          </a:xfrm>
          <a:prstGeom prst="rect">
            <a:avLst/>
          </a:prstGeom>
          <a:noFill/>
          <a:ln>
            <a:noFill/>
          </a:ln>
          <a:effectLst>
            <a:outerShdw blurRad="57150" rotWithShape="0" algn="bl" dir="5400000" dist="19050">
              <a:srgbClr val="000000">
                <a:alpha val="29000"/>
              </a:srgbClr>
            </a:outerShdw>
          </a:effectLst>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Nhược điểm của Greedy</a:t>
            </a:r>
            <a:endParaRPr/>
          </a:p>
        </p:txBody>
      </p:sp>
      <p:sp>
        <p:nvSpPr>
          <p:cNvPr id="498" name="Google Shape;498;p37"/>
          <p:cNvSpPr/>
          <p:nvPr/>
        </p:nvSpPr>
        <p:spPr>
          <a:xfrm>
            <a:off x="400125" y="2300200"/>
            <a:ext cx="11590800" cy="3608400"/>
          </a:xfrm>
          <a:prstGeom prst="roundRect">
            <a:avLst>
              <a:gd fmla="val 16667" name="adj"/>
            </a:avLst>
          </a:prstGeom>
          <a:solidFill>
            <a:srgbClr val="434343"/>
          </a:solidFill>
          <a:ln cap="flat" cmpd="sng" w="9525">
            <a:solidFill>
              <a:schemeClr val="dk2"/>
            </a:solidFill>
            <a:prstDash val="solid"/>
            <a:round/>
            <a:headEnd len="sm" w="sm" type="none"/>
            <a:tailEnd len="sm" w="sm" type="none"/>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412750" lvl="0" marL="914400" rtl="0" algn="l">
              <a:spcBef>
                <a:spcPts val="0"/>
              </a:spcBef>
              <a:spcAft>
                <a:spcPts val="0"/>
              </a:spcAft>
              <a:buClr>
                <a:schemeClr val="lt1"/>
              </a:buClr>
              <a:buSzPts val="2900"/>
              <a:buFont typeface="Calibri"/>
              <a:buChar char="-"/>
            </a:pPr>
            <a:r>
              <a:rPr lang="en-US" sz="2900">
                <a:solidFill>
                  <a:schemeClr val="lt1"/>
                </a:solidFill>
                <a:latin typeface="Calibri"/>
                <a:ea typeface="Calibri"/>
                <a:cs typeface="Calibri"/>
                <a:sym typeface="Calibri"/>
              </a:rPr>
              <a:t>Phương pháp tham lam không phải lúc nào cũng cho ra được giải pháp tối ưu.</a:t>
            </a:r>
            <a:endParaRPr sz="2900">
              <a:solidFill>
                <a:schemeClr val="lt1"/>
              </a:solidFill>
              <a:latin typeface="Calibri"/>
              <a:ea typeface="Calibri"/>
              <a:cs typeface="Calibri"/>
              <a:sym typeface="Calibri"/>
            </a:endParaRPr>
          </a:p>
          <a:p>
            <a:pPr indent="-393700" lvl="0" marL="914400" rtl="0" algn="l">
              <a:lnSpc>
                <a:spcPct val="115000"/>
              </a:lnSpc>
              <a:spcBef>
                <a:spcPts val="0"/>
              </a:spcBef>
              <a:spcAft>
                <a:spcPts val="0"/>
              </a:spcAft>
              <a:buClr>
                <a:schemeClr val="lt1"/>
              </a:buClr>
              <a:buSzPts val="2600"/>
              <a:buChar char="-"/>
            </a:pPr>
            <a:r>
              <a:rPr lang="en-US" sz="2600">
                <a:solidFill>
                  <a:schemeClr val="lt1"/>
                </a:solidFill>
              </a:rPr>
              <a:t>Các thuật toán tham lam tập trung tối ưu hóa cục bộ và có thể bỏ lỡ các giải pháp tốt hơn đòi hỏi phải xem xét bối cảnh rộng hơn.</a:t>
            </a:r>
            <a:endParaRPr sz="2600">
              <a:solidFill>
                <a:schemeClr val="lt1"/>
              </a:solidFill>
            </a:endParaRPr>
          </a:p>
          <a:p>
            <a:pPr indent="-393700" lvl="0" marL="914400" rtl="0" algn="l">
              <a:lnSpc>
                <a:spcPct val="115000"/>
              </a:lnSpc>
              <a:spcBef>
                <a:spcPts val="0"/>
              </a:spcBef>
              <a:spcAft>
                <a:spcPts val="0"/>
              </a:spcAft>
              <a:buClr>
                <a:schemeClr val="lt1"/>
              </a:buClr>
              <a:buSzPts val="2600"/>
              <a:buChar char="-"/>
            </a:pPr>
            <a:r>
              <a:rPr lang="en-US" sz="2600">
                <a:solidFill>
                  <a:schemeClr val="lt1"/>
                </a:solidFill>
              </a:rPr>
              <a:t>Giống bài toán đố và khá khó trong việc tìm ra giải pháp.</a:t>
            </a:r>
            <a:endParaRPr sz="29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38"/>
          <p:cNvGrpSpPr/>
          <p:nvPr/>
        </p:nvGrpSpPr>
        <p:grpSpPr>
          <a:xfrm>
            <a:off x="-29150" y="10010150"/>
            <a:ext cx="18344700" cy="276900"/>
            <a:chOff x="-29150" y="10010150"/>
            <a:chExt cx="18344700" cy="276900"/>
          </a:xfrm>
        </p:grpSpPr>
        <p:cxnSp>
          <p:nvCxnSpPr>
            <p:cNvPr id="504" name="Google Shape;504;p38"/>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505" name="Google Shape;505;p38"/>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506" name="Google Shape;506;p38"/>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507" name="Google Shape;507;p38"/>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508" name="Google Shape;508;p38"/>
          <p:cNvSpPr txBox="1"/>
          <p:nvPr/>
        </p:nvSpPr>
        <p:spPr>
          <a:xfrm>
            <a:off x="185662" y="144263"/>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Khía cạnh khác của</a:t>
            </a:r>
            <a:r>
              <a:rPr b="1" lang="en-US" sz="6999"/>
              <a:t> greedy </a:t>
            </a:r>
            <a:endParaRPr/>
          </a:p>
        </p:txBody>
      </p:sp>
      <p:sp>
        <p:nvSpPr>
          <p:cNvPr id="509" name="Google Shape;509;p38"/>
          <p:cNvSpPr/>
          <p:nvPr/>
        </p:nvSpPr>
        <p:spPr>
          <a:xfrm>
            <a:off x="347938" y="7013750"/>
            <a:ext cx="8575500" cy="1578300"/>
          </a:xfrm>
          <a:prstGeom prst="roundRect">
            <a:avLst>
              <a:gd fmla="val 16667" name="adj"/>
            </a:avLst>
          </a:prstGeom>
          <a:solidFill>
            <a:srgbClr val="FFF2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2700"/>
              <a:t>The shorted path from start to end::  11</a:t>
            </a:r>
            <a:endParaRPr sz="2700"/>
          </a:p>
          <a:p>
            <a:pPr indent="0" lvl="0" marL="0" rtl="0" algn="ctr">
              <a:spcBef>
                <a:spcPts val="0"/>
              </a:spcBef>
              <a:spcAft>
                <a:spcPts val="0"/>
              </a:spcAft>
              <a:buNone/>
            </a:pPr>
            <a:r>
              <a:rPr lang="en-US" sz="2700"/>
              <a:t>The 2sd shorted path form start to end: 12  </a:t>
            </a:r>
            <a:endParaRPr sz="2700"/>
          </a:p>
        </p:txBody>
      </p:sp>
      <p:sp>
        <p:nvSpPr>
          <p:cNvPr id="510" name="Google Shape;510;p38"/>
          <p:cNvSpPr/>
          <p:nvPr/>
        </p:nvSpPr>
        <p:spPr>
          <a:xfrm>
            <a:off x="9159650" y="7013750"/>
            <a:ext cx="8575500" cy="1578300"/>
          </a:xfrm>
          <a:prstGeom prst="roundRect">
            <a:avLst>
              <a:gd fmla="val 16667" name="adj"/>
            </a:avLst>
          </a:prstGeom>
          <a:solidFill>
            <a:srgbClr val="FFF2CC"/>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lang="en-US" sz="2500"/>
              <a:t>   Hạn chế về thời gian và vấn đề phức tạp</a:t>
            </a:r>
            <a:endParaRPr sz="2500"/>
          </a:p>
          <a:p>
            <a:pPr indent="0" lvl="0" marL="0" rtl="0" algn="ctr">
              <a:spcBef>
                <a:spcPts val="0"/>
              </a:spcBef>
              <a:spcAft>
                <a:spcPts val="0"/>
              </a:spcAft>
              <a:buNone/>
            </a:pPr>
            <a:r>
              <a:rPr lang="en-US" sz="2500"/>
              <a:t>-&gt; Sự chênh lệch chấp nhận được trong kết quả</a:t>
            </a:r>
            <a:endParaRPr sz="2500"/>
          </a:p>
        </p:txBody>
      </p:sp>
      <p:pic>
        <p:nvPicPr>
          <p:cNvPr id="511" name="Google Shape;511;p38"/>
          <p:cNvPicPr preferRelativeResize="0"/>
          <p:nvPr/>
        </p:nvPicPr>
        <p:blipFill>
          <a:blip r:embed="rId3">
            <a:alphaModFix/>
          </a:blip>
          <a:stretch>
            <a:fillRect/>
          </a:stretch>
        </p:blipFill>
        <p:spPr>
          <a:xfrm>
            <a:off x="14799350" y="3965400"/>
            <a:ext cx="266700" cy="390525"/>
          </a:xfrm>
          <a:prstGeom prst="rect">
            <a:avLst/>
          </a:prstGeom>
          <a:noFill/>
          <a:ln>
            <a:noFill/>
          </a:ln>
        </p:spPr>
      </p:pic>
      <p:pic>
        <p:nvPicPr>
          <p:cNvPr id="512" name="Google Shape;512;p38"/>
          <p:cNvPicPr preferRelativeResize="0"/>
          <p:nvPr/>
        </p:nvPicPr>
        <p:blipFill>
          <a:blip r:embed="rId4">
            <a:alphaModFix/>
          </a:blip>
          <a:stretch>
            <a:fillRect/>
          </a:stretch>
        </p:blipFill>
        <p:spPr>
          <a:xfrm>
            <a:off x="1070950" y="1604438"/>
            <a:ext cx="15773193" cy="4882175"/>
          </a:xfrm>
          <a:prstGeom prst="rect">
            <a:avLst/>
          </a:prstGeom>
          <a:noFill/>
          <a:ln>
            <a:noFill/>
          </a:ln>
        </p:spPr>
      </p:pic>
      <p:cxnSp>
        <p:nvCxnSpPr>
          <p:cNvPr id="513" name="Google Shape;513;p38"/>
          <p:cNvCxnSpPr/>
          <p:nvPr/>
        </p:nvCxnSpPr>
        <p:spPr>
          <a:xfrm flipH="1" rot="10800000">
            <a:off x="12710875" y="4674625"/>
            <a:ext cx="3029700" cy="952200"/>
          </a:xfrm>
          <a:prstGeom prst="straightConnector1">
            <a:avLst/>
          </a:prstGeom>
          <a:noFill/>
          <a:ln cap="flat" cmpd="sng" w="28575">
            <a:solidFill>
              <a:schemeClr val="dk2"/>
            </a:solidFill>
            <a:prstDash val="solid"/>
            <a:round/>
            <a:headEnd len="med" w="med" type="none"/>
            <a:tailEnd len="med" w="med" type="none"/>
          </a:ln>
        </p:spPr>
      </p:cxnSp>
      <p:sp>
        <p:nvSpPr>
          <p:cNvPr id="514" name="Google Shape;514;p38"/>
          <p:cNvSpPr txBox="1"/>
          <p:nvPr/>
        </p:nvSpPr>
        <p:spPr>
          <a:xfrm>
            <a:off x="13821800" y="5093000"/>
            <a:ext cx="6855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20</a:t>
            </a:r>
            <a:endParaRPr sz="3200">
              <a:solidFill>
                <a:schemeClr val="dk1"/>
              </a:solidFill>
              <a:latin typeface="Calibri"/>
              <a:ea typeface="Calibri"/>
              <a:cs typeface="Calibri"/>
              <a:sym typeface="Calibri"/>
            </a:endParaRPr>
          </a:p>
        </p:txBody>
      </p:sp>
      <p:pic>
        <p:nvPicPr>
          <p:cNvPr id="515" name="Google Shape;515;p38"/>
          <p:cNvPicPr preferRelativeResize="0"/>
          <p:nvPr/>
        </p:nvPicPr>
        <p:blipFill>
          <a:blip r:embed="rId3">
            <a:alphaModFix/>
          </a:blip>
          <a:stretch>
            <a:fillRect/>
          </a:stretch>
        </p:blipFill>
        <p:spPr>
          <a:xfrm>
            <a:off x="14799350" y="3965400"/>
            <a:ext cx="266700" cy="390525"/>
          </a:xfrm>
          <a:prstGeom prst="rect">
            <a:avLst/>
          </a:prstGeom>
          <a:noFill/>
          <a:ln>
            <a:noFill/>
          </a:ln>
        </p:spPr>
      </p:pic>
      <p:sp>
        <p:nvSpPr>
          <p:cNvPr id="516" name="Google Shape;516;p38"/>
          <p:cNvSpPr txBox="1"/>
          <p:nvPr/>
        </p:nvSpPr>
        <p:spPr>
          <a:xfrm>
            <a:off x="14759600" y="3965400"/>
            <a:ext cx="346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a:t>
            </a:r>
            <a:endParaRPr sz="3200">
              <a:solidFill>
                <a:schemeClr val="dk1"/>
              </a:solidFill>
              <a:highlight>
                <a:schemeClr val="lt1"/>
              </a:highlight>
              <a:latin typeface="Calibri"/>
              <a:ea typeface="Calibri"/>
              <a:cs typeface="Calibri"/>
              <a:sym typeface="Calibri"/>
            </a:endParaRPr>
          </a:p>
        </p:txBody>
      </p:sp>
      <p:pic>
        <p:nvPicPr>
          <p:cNvPr id="517" name="Google Shape;517;p38"/>
          <p:cNvPicPr preferRelativeResize="0"/>
          <p:nvPr/>
        </p:nvPicPr>
        <p:blipFill>
          <a:blip r:embed="rId5">
            <a:alphaModFix/>
          </a:blip>
          <a:stretch>
            <a:fillRect/>
          </a:stretch>
        </p:blipFill>
        <p:spPr>
          <a:xfrm>
            <a:off x="1935566" y="2229929"/>
            <a:ext cx="5602275" cy="690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0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39"/>
          <p:cNvGrpSpPr/>
          <p:nvPr/>
        </p:nvGrpSpPr>
        <p:grpSpPr>
          <a:xfrm>
            <a:off x="-29150" y="10010150"/>
            <a:ext cx="18344700" cy="276900"/>
            <a:chOff x="-29150" y="10010150"/>
            <a:chExt cx="18344700" cy="276900"/>
          </a:xfrm>
        </p:grpSpPr>
        <p:cxnSp>
          <p:nvCxnSpPr>
            <p:cNvPr id="523" name="Google Shape;523;p39"/>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524" name="Google Shape;524;p39"/>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525" name="Google Shape;525;p39"/>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526" name="Google Shape;526;p39"/>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527" name="Google Shape;527;p39"/>
          <p:cNvSpPr txBox="1"/>
          <p:nvPr/>
        </p:nvSpPr>
        <p:spPr>
          <a:xfrm>
            <a:off x="185662" y="158688"/>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Đánh giá buổi thảo luận qua quizz </a:t>
            </a:r>
            <a:endParaRPr/>
          </a:p>
        </p:txBody>
      </p:sp>
      <p:pic>
        <p:nvPicPr>
          <p:cNvPr id="528" name="Google Shape;528;p39"/>
          <p:cNvPicPr preferRelativeResize="0"/>
          <p:nvPr/>
        </p:nvPicPr>
        <p:blipFill>
          <a:blip r:embed="rId3">
            <a:alphaModFix/>
          </a:blip>
          <a:stretch>
            <a:fillRect/>
          </a:stretch>
        </p:blipFill>
        <p:spPr>
          <a:xfrm>
            <a:off x="1309688" y="2220388"/>
            <a:ext cx="6524625" cy="634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0"/>
          <p:cNvSpPr txBox="1"/>
          <p:nvPr/>
        </p:nvSpPr>
        <p:spPr>
          <a:xfrm>
            <a:off x="2507225" y="3010302"/>
            <a:ext cx="8115300" cy="18483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i="1" lang="en-US" sz="12007" u="none" cap="none" strike="noStrike">
                <a:solidFill>
                  <a:srgbClr val="2D3880"/>
                </a:solidFill>
                <a:latin typeface="Cormorant Garamond"/>
                <a:ea typeface="Cormorant Garamond"/>
                <a:cs typeface="Cormorant Garamond"/>
                <a:sym typeface="Cormorant Garamond"/>
              </a:rPr>
              <a:t>Thank You</a:t>
            </a:r>
            <a:endParaRPr/>
          </a:p>
        </p:txBody>
      </p:sp>
      <p:sp>
        <p:nvSpPr>
          <p:cNvPr id="534" name="Google Shape;534;p40"/>
          <p:cNvSpPr txBox="1"/>
          <p:nvPr/>
        </p:nvSpPr>
        <p:spPr>
          <a:xfrm>
            <a:off x="8841025" y="5601881"/>
            <a:ext cx="8115300" cy="483600"/>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lang="en-US" sz="3141">
                <a:solidFill>
                  <a:srgbClr val="2D3880"/>
                </a:solidFill>
              </a:rPr>
              <a:t>28 Sep</a:t>
            </a:r>
            <a:r>
              <a:rPr b="0" i="0" lang="en-US" sz="3141" u="none" cap="none" strike="noStrike">
                <a:solidFill>
                  <a:srgbClr val="2D3880"/>
                </a:solidFill>
                <a:latin typeface="Arial"/>
                <a:ea typeface="Arial"/>
                <a:cs typeface="Arial"/>
                <a:sym typeface="Arial"/>
              </a:rPr>
              <a:t>, 2024</a:t>
            </a:r>
            <a:endParaRPr/>
          </a:p>
        </p:txBody>
      </p:sp>
      <p:sp>
        <p:nvSpPr>
          <p:cNvPr id="535" name="Google Shape;535;p40"/>
          <p:cNvSpPr/>
          <p:nvPr/>
        </p:nvSpPr>
        <p:spPr>
          <a:xfrm>
            <a:off x="2507225" y="2212740"/>
            <a:ext cx="1042670" cy="1042670"/>
          </a:xfrm>
          <a:custGeom>
            <a:rect b="b" l="l" r="r" t="t"/>
            <a:pathLst>
              <a:path extrusionOk="0" h="1042670" w="1042670">
                <a:moveTo>
                  <a:pt x="0" y="0"/>
                </a:moveTo>
                <a:lnTo>
                  <a:pt x="1042670" y="0"/>
                </a:lnTo>
                <a:lnTo>
                  <a:pt x="1042670" y="1042670"/>
                </a:lnTo>
                <a:lnTo>
                  <a:pt x="0" y="1042670"/>
                </a:lnTo>
                <a:lnTo>
                  <a:pt x="0" y="0"/>
                </a:lnTo>
                <a:close/>
              </a:path>
            </a:pathLst>
          </a:custGeom>
          <a:blipFill rotWithShape="1">
            <a:blip r:embed="rId3">
              <a:alphaModFix/>
            </a:blip>
            <a:stretch>
              <a:fillRect b="0" l="0" r="0" t="0"/>
            </a:stretch>
          </a:blipFill>
          <a:ln>
            <a:noFill/>
          </a:ln>
        </p:spPr>
      </p:sp>
      <p:sp>
        <p:nvSpPr>
          <p:cNvPr id="536" name="Google Shape;536;p40"/>
          <p:cNvSpPr txBox="1"/>
          <p:nvPr/>
        </p:nvSpPr>
        <p:spPr>
          <a:xfrm>
            <a:off x="3772215" y="2155590"/>
            <a:ext cx="31503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rgbClr val="2D3880"/>
                </a:solidFill>
              </a:rPr>
              <a:t>Team 5 CS112</a:t>
            </a:r>
            <a:endParaRPr/>
          </a:p>
        </p:txBody>
      </p:sp>
      <p:grpSp>
        <p:nvGrpSpPr>
          <p:cNvPr id="537" name="Google Shape;537;p40"/>
          <p:cNvGrpSpPr/>
          <p:nvPr/>
        </p:nvGrpSpPr>
        <p:grpSpPr>
          <a:xfrm>
            <a:off x="-29150" y="10010150"/>
            <a:ext cx="18344700" cy="276900"/>
            <a:chOff x="-29150" y="10010150"/>
            <a:chExt cx="18344700" cy="276900"/>
          </a:xfrm>
        </p:grpSpPr>
        <p:cxnSp>
          <p:nvCxnSpPr>
            <p:cNvPr id="538" name="Google Shape;538;p40"/>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539" name="Google Shape;539;p40"/>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ELO GROUP </a:t>
              </a:r>
              <a:endParaRPr b="1" sz="2200">
                <a:solidFill>
                  <a:srgbClr val="A61C00"/>
                </a:solidFill>
              </a:endParaRPr>
            </a:p>
          </p:txBody>
        </p:sp>
        <p:sp>
          <p:nvSpPr>
            <p:cNvPr id="540" name="Google Shape;540;p40"/>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TEAM ROITUMLUM </a:t>
              </a:r>
              <a:endParaRPr b="1" sz="2200">
                <a:solidFill>
                  <a:srgbClr val="A61C00"/>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41"/>
          <p:cNvGrpSpPr/>
          <p:nvPr/>
        </p:nvGrpSpPr>
        <p:grpSpPr>
          <a:xfrm>
            <a:off x="-29150" y="10010150"/>
            <a:ext cx="18344700" cy="276900"/>
            <a:chOff x="-29150" y="10010150"/>
            <a:chExt cx="18344700" cy="276900"/>
          </a:xfrm>
        </p:grpSpPr>
        <p:cxnSp>
          <p:nvCxnSpPr>
            <p:cNvPr id="546" name="Google Shape;546;p41"/>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547" name="Google Shape;547;p41"/>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548" name="Google Shape;548;p41"/>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549" name="Google Shape;549;p41"/>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
        <p:nvSpPr>
          <p:cNvPr id="550" name="Google Shape;550;p41"/>
          <p:cNvSpPr txBox="1"/>
          <p:nvPr/>
        </p:nvSpPr>
        <p:spPr>
          <a:xfrm>
            <a:off x="185662" y="158688"/>
            <a:ext cx="17915100" cy="10773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lang="en-US" sz="6999"/>
              <a:t>Mở rộng </a:t>
            </a:r>
            <a:endParaRPr b="1" sz="6999"/>
          </a:p>
        </p:txBody>
      </p:sp>
      <p:sp>
        <p:nvSpPr>
          <p:cNvPr id="551" name="Google Shape;551;p41"/>
          <p:cNvSpPr txBox="1"/>
          <p:nvPr/>
        </p:nvSpPr>
        <p:spPr>
          <a:xfrm>
            <a:off x="908950" y="2423875"/>
            <a:ext cx="921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https://books.google.com.vn/books?hl=vi&amp;lr=&amp;id=EPYgDgAAQBAJ&amp;oi=fnd&amp;pg=PA165&amp;dq=MSTs+image+segmentation&amp;ots=J1bkmqf4PP&amp;sig=4Ot5iFtBqrWtOPdUQuW14nywKVs&amp;redir_esc=y#v=onepage&amp;q&amp;f=false</a:t>
            </a:r>
            <a:endParaRPr/>
          </a:p>
        </p:txBody>
      </p:sp>
      <p:pic>
        <p:nvPicPr>
          <p:cNvPr id="552" name="Google Shape;552;p41"/>
          <p:cNvPicPr preferRelativeResize="0"/>
          <p:nvPr/>
        </p:nvPicPr>
        <p:blipFill>
          <a:blip r:embed="rId3">
            <a:alphaModFix/>
          </a:blip>
          <a:stretch>
            <a:fillRect/>
          </a:stretch>
        </p:blipFill>
        <p:spPr>
          <a:xfrm>
            <a:off x="11002325" y="971538"/>
            <a:ext cx="5838825" cy="8343900"/>
          </a:xfrm>
          <a:prstGeom prst="rect">
            <a:avLst/>
          </a:prstGeom>
          <a:noFill/>
          <a:ln>
            <a:noFill/>
          </a:ln>
        </p:spPr>
      </p:pic>
      <p:pic>
        <p:nvPicPr>
          <p:cNvPr id="553" name="Google Shape;553;p41"/>
          <p:cNvPicPr preferRelativeResize="0"/>
          <p:nvPr/>
        </p:nvPicPr>
        <p:blipFill>
          <a:blip r:embed="rId4">
            <a:alphaModFix/>
          </a:blip>
          <a:stretch>
            <a:fillRect/>
          </a:stretch>
        </p:blipFill>
        <p:spPr>
          <a:xfrm>
            <a:off x="908950" y="3538150"/>
            <a:ext cx="8359975" cy="556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5"/>
          <p:cNvSpPr txBox="1"/>
          <p:nvPr/>
        </p:nvSpPr>
        <p:spPr>
          <a:xfrm>
            <a:off x="1367400" y="3080900"/>
            <a:ext cx="15553200" cy="4966500"/>
          </a:xfrm>
          <a:prstGeom prst="rect">
            <a:avLst/>
          </a:prstGeom>
          <a:gradFill>
            <a:gsLst>
              <a:gs pos="0">
                <a:srgbClr val="FFF6DB"/>
              </a:gs>
              <a:gs pos="100000">
                <a:srgbClr val="FAD15C"/>
              </a:gs>
            </a:gsLst>
            <a:lin ang="5400012" scaled="0"/>
          </a:grad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4600">
                <a:solidFill>
                  <a:srgbClr val="073763"/>
                </a:solidFill>
              </a:rPr>
              <a:t>Giả sử bạn cần trả lại tiền thối cho người khác với số tiền M cụ thể. Bạn có danh sách mệnh giá tờ tiền theo thứ tự</a:t>
            </a:r>
            <a:endParaRPr sz="4600">
              <a:solidFill>
                <a:srgbClr val="073763"/>
              </a:solidFill>
            </a:endParaRPr>
          </a:p>
          <a:p>
            <a:pPr indent="0" lvl="0" marL="0" marR="0" rtl="0" algn="l">
              <a:lnSpc>
                <a:spcPct val="140000"/>
              </a:lnSpc>
              <a:spcBef>
                <a:spcPts val="0"/>
              </a:spcBef>
              <a:spcAft>
                <a:spcPts val="0"/>
              </a:spcAft>
              <a:buNone/>
            </a:pPr>
            <a:r>
              <a:rPr lang="en-US" sz="4600">
                <a:solidFill>
                  <a:srgbClr val="073763"/>
                </a:solidFill>
              </a:rPr>
              <a:t>1000đ, 5000đ, 10000đ, 20000đ, 50000đ. Nhiệm vụ là tìm danh sách tiền thối cần trả sao cho số lượng tờ tiền ít nhất để đạt đúng số tiền M yêu cầu. Ví dụ với M = 78.000đ.</a:t>
            </a:r>
            <a:endParaRPr sz="4600">
              <a:solidFill>
                <a:srgbClr val="073763"/>
              </a:solidFill>
            </a:endParaRPr>
          </a:p>
        </p:txBody>
      </p:sp>
      <p:sp>
        <p:nvSpPr>
          <p:cNvPr id="105" name="Google Shape;105;p15"/>
          <p:cNvSpPr txBox="1"/>
          <p:nvPr/>
        </p:nvSpPr>
        <p:spPr>
          <a:xfrm>
            <a:off x="2520550" y="881350"/>
            <a:ext cx="13245300" cy="1451400"/>
          </a:xfrm>
          <a:prstGeom prst="rect">
            <a:avLst/>
          </a:prstGeom>
          <a:gradFill>
            <a:gsLst>
              <a:gs pos="0">
                <a:srgbClr val="DCECD5"/>
              </a:gs>
              <a:gs pos="100000">
                <a:srgbClr val="92BC81"/>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9430">
                <a:solidFill>
                  <a:srgbClr val="0B5394"/>
                </a:solidFill>
                <a:latin typeface="Playfair Display Medium"/>
                <a:ea typeface="Playfair Display Medium"/>
                <a:cs typeface="Playfair Display Medium"/>
                <a:sym typeface="Playfair Display Medium"/>
              </a:rPr>
              <a:t>BÀI TOÁN THU NGÂN</a:t>
            </a:r>
            <a:endParaRPr i="1">
              <a:solidFill>
                <a:srgbClr val="0B5394"/>
              </a:solidFill>
              <a:latin typeface="Playfair Display Medium"/>
              <a:ea typeface="Playfair Display Medium"/>
              <a:cs typeface="Playfair Display Medium"/>
              <a:sym typeface="Playfair Displ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6"/>
          <p:cNvPicPr preferRelativeResize="0"/>
          <p:nvPr/>
        </p:nvPicPr>
        <p:blipFill>
          <a:blip r:embed="rId3">
            <a:alphaModFix/>
          </a:blip>
          <a:stretch>
            <a:fillRect/>
          </a:stretch>
        </p:blipFill>
        <p:spPr>
          <a:xfrm>
            <a:off x="12951513" y="3504250"/>
            <a:ext cx="4324625" cy="1994733"/>
          </a:xfrm>
          <a:prstGeom prst="rect">
            <a:avLst/>
          </a:prstGeom>
          <a:noFill/>
          <a:ln>
            <a:noFill/>
          </a:ln>
        </p:spPr>
      </p:pic>
      <p:pic>
        <p:nvPicPr>
          <p:cNvPr id="111" name="Google Shape;111;p16"/>
          <p:cNvPicPr preferRelativeResize="0"/>
          <p:nvPr/>
        </p:nvPicPr>
        <p:blipFill>
          <a:blip r:embed="rId4">
            <a:alphaModFix/>
          </a:blip>
          <a:stretch>
            <a:fillRect/>
          </a:stretch>
        </p:blipFill>
        <p:spPr>
          <a:xfrm>
            <a:off x="1011863" y="3502575"/>
            <a:ext cx="4324626" cy="1998086"/>
          </a:xfrm>
          <a:prstGeom prst="rect">
            <a:avLst/>
          </a:prstGeom>
          <a:noFill/>
          <a:ln>
            <a:noFill/>
          </a:ln>
        </p:spPr>
      </p:pic>
      <p:pic>
        <p:nvPicPr>
          <p:cNvPr id="112" name="Google Shape;112;p16"/>
          <p:cNvPicPr preferRelativeResize="0"/>
          <p:nvPr/>
        </p:nvPicPr>
        <p:blipFill>
          <a:blip r:embed="rId5">
            <a:alphaModFix/>
          </a:blip>
          <a:stretch>
            <a:fillRect/>
          </a:stretch>
        </p:blipFill>
        <p:spPr>
          <a:xfrm>
            <a:off x="6981688" y="3502575"/>
            <a:ext cx="4324626" cy="1998075"/>
          </a:xfrm>
          <a:prstGeom prst="rect">
            <a:avLst/>
          </a:prstGeom>
          <a:noFill/>
          <a:ln>
            <a:noFill/>
          </a:ln>
        </p:spPr>
      </p:pic>
      <p:pic>
        <p:nvPicPr>
          <p:cNvPr id="113" name="Google Shape;113;p16"/>
          <p:cNvPicPr preferRelativeResize="0"/>
          <p:nvPr/>
        </p:nvPicPr>
        <p:blipFill>
          <a:blip r:embed="rId6">
            <a:alphaModFix/>
          </a:blip>
          <a:stretch>
            <a:fillRect/>
          </a:stretch>
        </p:blipFill>
        <p:spPr>
          <a:xfrm>
            <a:off x="12951513" y="6433338"/>
            <a:ext cx="4324624" cy="2044970"/>
          </a:xfrm>
          <a:prstGeom prst="rect">
            <a:avLst/>
          </a:prstGeom>
          <a:noFill/>
          <a:ln>
            <a:noFill/>
          </a:ln>
        </p:spPr>
      </p:pic>
      <p:pic>
        <p:nvPicPr>
          <p:cNvPr id="114" name="Google Shape;114;p16"/>
          <p:cNvPicPr preferRelativeResize="0"/>
          <p:nvPr/>
        </p:nvPicPr>
        <p:blipFill>
          <a:blip r:embed="rId6">
            <a:alphaModFix/>
          </a:blip>
          <a:stretch>
            <a:fillRect/>
          </a:stretch>
        </p:blipFill>
        <p:spPr>
          <a:xfrm>
            <a:off x="6981700" y="6429438"/>
            <a:ext cx="4324624" cy="2044970"/>
          </a:xfrm>
          <a:prstGeom prst="rect">
            <a:avLst/>
          </a:prstGeom>
          <a:noFill/>
          <a:ln>
            <a:noFill/>
          </a:ln>
        </p:spPr>
      </p:pic>
      <p:pic>
        <p:nvPicPr>
          <p:cNvPr id="115" name="Google Shape;115;p16"/>
          <p:cNvPicPr preferRelativeResize="0"/>
          <p:nvPr/>
        </p:nvPicPr>
        <p:blipFill>
          <a:blip r:embed="rId6">
            <a:alphaModFix/>
          </a:blip>
          <a:stretch>
            <a:fillRect/>
          </a:stretch>
        </p:blipFill>
        <p:spPr>
          <a:xfrm>
            <a:off x="1011875" y="6433338"/>
            <a:ext cx="4324624" cy="2044970"/>
          </a:xfrm>
          <a:prstGeom prst="rect">
            <a:avLst/>
          </a:prstGeom>
          <a:noFill/>
          <a:ln>
            <a:noFill/>
          </a:ln>
        </p:spPr>
      </p:pic>
      <p:cxnSp>
        <p:nvCxnSpPr>
          <p:cNvPr id="116" name="Google Shape;116;p16"/>
          <p:cNvCxnSpPr>
            <a:endCxn id="112" idx="1"/>
          </p:cNvCxnSpPr>
          <p:nvPr/>
        </p:nvCxnSpPr>
        <p:spPr>
          <a:xfrm>
            <a:off x="5336488" y="4497412"/>
            <a:ext cx="1645200" cy="4200"/>
          </a:xfrm>
          <a:prstGeom prst="straightConnector1">
            <a:avLst/>
          </a:prstGeom>
          <a:noFill/>
          <a:ln cap="flat" cmpd="sng" w="38100">
            <a:solidFill>
              <a:schemeClr val="dk2"/>
            </a:solidFill>
            <a:prstDash val="solid"/>
            <a:round/>
            <a:headEnd len="med" w="med" type="none"/>
            <a:tailEnd len="med" w="med" type="triangle"/>
          </a:ln>
        </p:spPr>
      </p:cxnSp>
      <p:sp>
        <p:nvSpPr>
          <p:cNvPr id="117" name="Google Shape;117;p16"/>
          <p:cNvSpPr txBox="1"/>
          <p:nvPr/>
        </p:nvSpPr>
        <p:spPr>
          <a:xfrm>
            <a:off x="1093338" y="815975"/>
            <a:ext cx="16101300" cy="1636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9430">
                <a:solidFill>
                  <a:srgbClr val="0B5394"/>
                </a:solidFill>
                <a:latin typeface="Playfair Display Medium"/>
                <a:ea typeface="Playfair Display Medium"/>
                <a:cs typeface="Playfair Display Medium"/>
                <a:sym typeface="Playfair Display Medium"/>
              </a:rPr>
              <a:t>Danh sách tiền thối</a:t>
            </a:r>
            <a:endParaRPr i="1">
              <a:solidFill>
                <a:srgbClr val="0B5394"/>
              </a:solidFill>
              <a:latin typeface="Playfair Display Medium"/>
              <a:ea typeface="Playfair Display Medium"/>
              <a:cs typeface="Playfair Display Medium"/>
              <a:sym typeface="Playfair Display Medium"/>
            </a:endParaRPr>
          </a:p>
        </p:txBody>
      </p:sp>
      <p:cxnSp>
        <p:nvCxnSpPr>
          <p:cNvPr id="118" name="Google Shape;118;p16"/>
          <p:cNvCxnSpPr/>
          <p:nvPr/>
        </p:nvCxnSpPr>
        <p:spPr>
          <a:xfrm>
            <a:off x="11224663" y="4499525"/>
            <a:ext cx="1645200" cy="4200"/>
          </a:xfrm>
          <a:prstGeom prst="straightConnector1">
            <a:avLst/>
          </a:prstGeom>
          <a:noFill/>
          <a:ln cap="flat" cmpd="sng" w="38100">
            <a:solidFill>
              <a:schemeClr val="dk2"/>
            </a:solidFill>
            <a:prstDash val="solid"/>
            <a:round/>
            <a:headEnd len="med" w="med" type="none"/>
            <a:tailEnd len="med" w="med" type="triangle"/>
          </a:ln>
        </p:spPr>
      </p:cxnSp>
      <p:cxnSp>
        <p:nvCxnSpPr>
          <p:cNvPr id="119" name="Google Shape;119;p16"/>
          <p:cNvCxnSpPr>
            <a:stCxn id="114" idx="1"/>
          </p:cNvCxnSpPr>
          <p:nvPr/>
        </p:nvCxnSpPr>
        <p:spPr>
          <a:xfrm flipH="1">
            <a:off x="5225200" y="7451923"/>
            <a:ext cx="1756500" cy="3300"/>
          </a:xfrm>
          <a:prstGeom prst="straightConnector1">
            <a:avLst/>
          </a:prstGeom>
          <a:noFill/>
          <a:ln cap="flat" cmpd="sng" w="38100">
            <a:solidFill>
              <a:schemeClr val="dk2"/>
            </a:solidFill>
            <a:prstDash val="solid"/>
            <a:round/>
            <a:headEnd len="med" w="med" type="none"/>
            <a:tailEnd len="med" w="med" type="triangle"/>
          </a:ln>
        </p:spPr>
      </p:cxnSp>
      <p:cxnSp>
        <p:nvCxnSpPr>
          <p:cNvPr id="120" name="Google Shape;120;p16"/>
          <p:cNvCxnSpPr>
            <a:endCxn id="114" idx="3"/>
          </p:cNvCxnSpPr>
          <p:nvPr/>
        </p:nvCxnSpPr>
        <p:spPr>
          <a:xfrm rot="10800000">
            <a:off x="11306324" y="7451923"/>
            <a:ext cx="1731900" cy="0"/>
          </a:xfrm>
          <a:prstGeom prst="straightConnector1">
            <a:avLst/>
          </a:prstGeom>
          <a:noFill/>
          <a:ln cap="flat" cmpd="sng" w="38100">
            <a:solidFill>
              <a:schemeClr val="dk2"/>
            </a:solidFill>
            <a:prstDash val="solid"/>
            <a:round/>
            <a:headEnd len="med" w="med" type="none"/>
            <a:tailEnd len="med" w="med" type="triangle"/>
          </a:ln>
        </p:spPr>
      </p:cxnSp>
      <p:cxnSp>
        <p:nvCxnSpPr>
          <p:cNvPr id="121" name="Google Shape;121;p16"/>
          <p:cNvCxnSpPr>
            <a:endCxn id="113" idx="0"/>
          </p:cNvCxnSpPr>
          <p:nvPr/>
        </p:nvCxnSpPr>
        <p:spPr>
          <a:xfrm>
            <a:off x="15108725" y="5500638"/>
            <a:ext cx="5100" cy="932700"/>
          </a:xfrm>
          <a:prstGeom prst="straightConnector1">
            <a:avLst/>
          </a:prstGeom>
          <a:noFill/>
          <a:ln cap="flat" cmpd="sng" w="38100">
            <a:solidFill>
              <a:schemeClr val="dk2"/>
            </a:solidFill>
            <a:prstDash val="solid"/>
            <a:round/>
            <a:headEnd len="med" w="med" type="none"/>
            <a:tailEnd len="med" w="med" type="triangle"/>
          </a:ln>
        </p:spPr>
      </p:cxnSp>
      <p:pic>
        <p:nvPicPr>
          <p:cNvPr id="122" name="Google Shape;122;p16"/>
          <p:cNvPicPr preferRelativeResize="0"/>
          <p:nvPr/>
        </p:nvPicPr>
        <p:blipFill>
          <a:blip r:embed="rId7">
            <a:alphaModFix/>
          </a:blip>
          <a:stretch>
            <a:fillRect/>
          </a:stretch>
        </p:blipFill>
        <p:spPr>
          <a:xfrm>
            <a:off x="5715013" y="2552288"/>
            <a:ext cx="6858000" cy="682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7" title="[11,83,148,&quot;https://www.codecogs.com/eqnedit.php?latex=x_i%20%3D%20%5Cleft%5Clfloor%20%5Cfrac%7BM_%7Bremaining%7D%7D%7Bc_i%7D%20%5Cright%5Crfloor#0&quot;]"/>
          <p:cNvPicPr preferRelativeResize="0"/>
          <p:nvPr/>
        </p:nvPicPr>
        <p:blipFill>
          <a:blip r:embed="rId3">
            <a:alphaModFix/>
          </a:blip>
          <a:stretch>
            <a:fillRect/>
          </a:stretch>
        </p:blipFill>
        <p:spPr>
          <a:xfrm>
            <a:off x="6587349" y="8480350"/>
            <a:ext cx="4873725" cy="1538852"/>
          </a:xfrm>
          <a:prstGeom prst="rect">
            <a:avLst/>
          </a:prstGeom>
          <a:noFill/>
          <a:ln>
            <a:noFill/>
          </a:ln>
        </p:spPr>
      </p:pic>
      <p:sp>
        <p:nvSpPr>
          <p:cNvPr id="128" name="Google Shape;128;p17"/>
          <p:cNvSpPr txBox="1"/>
          <p:nvPr/>
        </p:nvSpPr>
        <p:spPr>
          <a:xfrm>
            <a:off x="1085038" y="399850"/>
            <a:ext cx="16337700" cy="1636200"/>
          </a:xfrm>
          <a:prstGeom prst="rect">
            <a:avLst/>
          </a:prstGeom>
          <a:noFill/>
          <a:ln>
            <a:noFill/>
          </a:ln>
        </p:spPr>
        <p:txBody>
          <a:bodyPr anchorCtr="0" anchor="t" bIns="91425" lIns="91425" spcFirstLastPara="1" rIns="91425" wrap="square" tIns="91425">
            <a:spAutoFit/>
          </a:bodyPr>
          <a:lstStyle/>
          <a:p>
            <a:pPr indent="457200" lvl="0" marL="0" rtl="0" algn="ctr">
              <a:lnSpc>
                <a:spcPct val="140000"/>
              </a:lnSpc>
              <a:spcBef>
                <a:spcPts val="0"/>
              </a:spcBef>
              <a:spcAft>
                <a:spcPts val="0"/>
              </a:spcAft>
              <a:buNone/>
            </a:pPr>
            <a:r>
              <a:rPr i="1" lang="en-US" sz="9430">
                <a:solidFill>
                  <a:srgbClr val="0B5394"/>
                </a:solidFill>
                <a:latin typeface="Playfair Display Medium"/>
                <a:ea typeface="Playfair Display Medium"/>
                <a:cs typeface="Playfair Display Medium"/>
                <a:sym typeface="Playfair Display Medium"/>
              </a:rPr>
              <a:t>Ý</a:t>
            </a:r>
            <a:r>
              <a:rPr i="1" lang="en-US" sz="9430">
                <a:solidFill>
                  <a:srgbClr val="0B5394"/>
                </a:solidFill>
                <a:latin typeface="Playfair Display Medium"/>
                <a:ea typeface="Playfair Display Medium"/>
                <a:cs typeface="Playfair Display Medium"/>
                <a:sym typeface="Playfair Display Medium"/>
              </a:rPr>
              <a:t> tưởng thiết kế</a:t>
            </a:r>
            <a:endParaRPr i="1">
              <a:solidFill>
                <a:srgbClr val="0B5394"/>
              </a:solidFill>
              <a:latin typeface="Playfair Display Medium"/>
              <a:ea typeface="Playfair Display Medium"/>
              <a:cs typeface="Playfair Display Medium"/>
              <a:sym typeface="Playfair Display Medium"/>
            </a:endParaRPr>
          </a:p>
        </p:txBody>
      </p:sp>
      <p:sp>
        <p:nvSpPr>
          <p:cNvPr id="129" name="Google Shape;129;p17"/>
          <p:cNvSpPr txBox="1"/>
          <p:nvPr/>
        </p:nvSpPr>
        <p:spPr>
          <a:xfrm>
            <a:off x="975150" y="2149650"/>
            <a:ext cx="16337700" cy="3156300"/>
          </a:xfrm>
          <a:prstGeom prst="rect">
            <a:avLst/>
          </a:prstGeom>
          <a:noFill/>
          <a:ln>
            <a:noFill/>
          </a:ln>
        </p:spPr>
        <p:txBody>
          <a:bodyPr anchorCtr="0" anchor="t" bIns="91425" lIns="91425" spcFirstLastPara="1" rIns="91425" wrap="square" tIns="91425">
            <a:noAutofit/>
          </a:bodyPr>
          <a:lstStyle/>
          <a:p>
            <a:pPr indent="-520700" lvl="0" marL="4572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Gọi</a:t>
            </a:r>
            <a:r>
              <a:rPr lang="en-US" sz="4600">
                <a:solidFill>
                  <a:srgbClr val="0B5394"/>
                </a:solidFill>
                <a:latin typeface="Comfortaa SemiBold"/>
                <a:ea typeface="Comfortaa SemiBold"/>
                <a:cs typeface="Comfortaa SemiBold"/>
                <a:sym typeface="Comfortaa SemiBold"/>
              </a:rPr>
              <a:t>      là mệnh giá tiền thứ i trong danh sách</a:t>
            </a:r>
            <a:endParaRPr sz="4600">
              <a:solidFill>
                <a:srgbClr val="0B5394"/>
              </a:solidFill>
              <a:latin typeface="Comfortaa SemiBold"/>
              <a:ea typeface="Comfortaa SemiBold"/>
              <a:cs typeface="Comfortaa SemiBold"/>
              <a:sym typeface="Comfortaa SemiBold"/>
            </a:endParaRPr>
          </a:p>
          <a:p>
            <a:pPr indent="-520700" lvl="0" marL="4572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                  là số tiền còn lại cần thối</a:t>
            </a:r>
            <a:endParaRPr sz="4600">
              <a:solidFill>
                <a:srgbClr val="0B5394"/>
              </a:solidFill>
              <a:latin typeface="Comfortaa SemiBold"/>
              <a:ea typeface="Comfortaa SemiBold"/>
              <a:cs typeface="Comfortaa SemiBold"/>
              <a:sym typeface="Comfortaa SemiBold"/>
            </a:endParaRPr>
          </a:p>
          <a:p>
            <a:pPr indent="-520700" lvl="0" marL="457200" rtl="0" algn="l">
              <a:lnSpc>
                <a:spcPct val="140000"/>
              </a:lnSpc>
              <a:spcBef>
                <a:spcPts val="0"/>
              </a:spcBef>
              <a:spcAft>
                <a:spcPts val="0"/>
              </a:spcAft>
              <a:buClr>
                <a:srgbClr val="0B5394"/>
              </a:buClr>
              <a:buSzPts val="4600"/>
              <a:buFont typeface="Comfortaa SemiBold"/>
              <a:buChar char="+"/>
            </a:pPr>
            <a:r>
              <a:rPr lang="en-US" sz="4600">
                <a:solidFill>
                  <a:srgbClr val="0B5394"/>
                </a:solidFill>
                <a:latin typeface="Comfortaa SemiBold"/>
                <a:ea typeface="Comfortaa SemiBold"/>
                <a:cs typeface="Comfortaa SemiBold"/>
                <a:sym typeface="Comfortaa SemiBold"/>
              </a:rPr>
              <a:t>      là số lượng tờ tiền thứ i cần chọn.</a:t>
            </a:r>
            <a:endParaRPr sz="4600">
              <a:solidFill>
                <a:srgbClr val="0B5394"/>
              </a:solidFill>
              <a:latin typeface="Comfortaa SemiBold"/>
              <a:ea typeface="Comfortaa SemiBold"/>
              <a:cs typeface="Comfortaa SemiBold"/>
              <a:sym typeface="Comfortaa SemiBold"/>
            </a:endParaRPr>
          </a:p>
        </p:txBody>
      </p:sp>
      <p:pic>
        <p:nvPicPr>
          <p:cNvPr id="130" name="Google Shape;130;p17" title="[11,83,148,&quot;https://www.codecogs.com/eqnedit.php?latex=C_%7Bi%7D#0&quot;]"/>
          <p:cNvPicPr preferRelativeResize="0"/>
          <p:nvPr/>
        </p:nvPicPr>
        <p:blipFill>
          <a:blip r:embed="rId4">
            <a:alphaModFix/>
          </a:blip>
          <a:stretch>
            <a:fillRect/>
          </a:stretch>
        </p:blipFill>
        <p:spPr>
          <a:xfrm>
            <a:off x="2789175" y="2331900"/>
            <a:ext cx="600425" cy="595805"/>
          </a:xfrm>
          <a:prstGeom prst="rect">
            <a:avLst/>
          </a:prstGeom>
          <a:noFill/>
          <a:ln>
            <a:noFill/>
          </a:ln>
        </p:spPr>
      </p:pic>
      <p:pic>
        <p:nvPicPr>
          <p:cNvPr id="131" name="Google Shape;131;p17" title="[11,83,148,&quot;https://www.codecogs.com/eqnedit.php?latex=M_%7Bremaining%7D#0&quot;]"/>
          <p:cNvPicPr preferRelativeResize="0"/>
          <p:nvPr/>
        </p:nvPicPr>
        <p:blipFill>
          <a:blip r:embed="rId5">
            <a:alphaModFix/>
          </a:blip>
          <a:stretch>
            <a:fillRect/>
          </a:stretch>
        </p:blipFill>
        <p:spPr>
          <a:xfrm>
            <a:off x="1487850" y="3271901"/>
            <a:ext cx="2853944" cy="651675"/>
          </a:xfrm>
          <a:prstGeom prst="rect">
            <a:avLst/>
          </a:prstGeom>
          <a:noFill/>
          <a:ln>
            <a:noFill/>
          </a:ln>
        </p:spPr>
      </p:pic>
      <p:pic>
        <p:nvPicPr>
          <p:cNvPr id="132" name="Google Shape;132;p17" title="[11,83,148,&quot;https://www.codecogs.com/eqnedit.php?latex=x_%7Bi%7D#0&quot;]"/>
          <p:cNvPicPr preferRelativeResize="0"/>
          <p:nvPr/>
        </p:nvPicPr>
        <p:blipFill>
          <a:blip r:embed="rId6">
            <a:alphaModFix/>
          </a:blip>
          <a:stretch>
            <a:fillRect/>
          </a:stretch>
        </p:blipFill>
        <p:spPr>
          <a:xfrm>
            <a:off x="1487850" y="4325150"/>
            <a:ext cx="734825" cy="595800"/>
          </a:xfrm>
          <a:prstGeom prst="rect">
            <a:avLst/>
          </a:prstGeom>
          <a:noFill/>
          <a:ln>
            <a:noFill/>
          </a:ln>
        </p:spPr>
      </p:pic>
      <p:pic>
        <p:nvPicPr>
          <p:cNvPr id="133" name="Google Shape;133;p17" title="[11,83,148,&quot;https://www.codecogs.com/eqnedit.php?latex=M_%7Bremaining%7D%20%3D%20M#0&quot;]"/>
          <p:cNvPicPr preferRelativeResize="0"/>
          <p:nvPr/>
        </p:nvPicPr>
        <p:blipFill>
          <a:blip r:embed="rId7">
            <a:alphaModFix/>
          </a:blip>
          <a:stretch>
            <a:fillRect/>
          </a:stretch>
        </p:blipFill>
        <p:spPr>
          <a:xfrm>
            <a:off x="4814875" y="5419550"/>
            <a:ext cx="4976575" cy="725231"/>
          </a:xfrm>
          <a:prstGeom prst="rect">
            <a:avLst/>
          </a:prstGeom>
          <a:noFill/>
          <a:ln>
            <a:noFill/>
          </a:ln>
        </p:spPr>
      </p:pic>
      <p:sp>
        <p:nvSpPr>
          <p:cNvPr id="134" name="Google Shape;134;p17"/>
          <p:cNvSpPr txBox="1"/>
          <p:nvPr/>
        </p:nvSpPr>
        <p:spPr>
          <a:xfrm>
            <a:off x="1204525" y="5274313"/>
            <a:ext cx="3420600" cy="8928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1, Khởi tạo:</a:t>
            </a:r>
            <a:endParaRPr i="1" sz="4600">
              <a:solidFill>
                <a:srgbClr val="0B5394"/>
              </a:solidFill>
              <a:latin typeface="Comfortaa SemiBold"/>
              <a:ea typeface="Comfortaa SemiBold"/>
              <a:cs typeface="Comfortaa SemiBold"/>
              <a:sym typeface="Comfortaa SemiBold"/>
            </a:endParaRPr>
          </a:p>
        </p:txBody>
      </p:sp>
      <p:sp>
        <p:nvSpPr>
          <p:cNvPr id="135" name="Google Shape;135;p17"/>
          <p:cNvSpPr txBox="1"/>
          <p:nvPr/>
        </p:nvSpPr>
        <p:spPr>
          <a:xfrm>
            <a:off x="1204525" y="6429025"/>
            <a:ext cx="16801800" cy="1040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2, Chọn tờ tiền lớn nhất      sao cho </a:t>
            </a:r>
            <a:endParaRPr i="1" sz="4600">
              <a:solidFill>
                <a:srgbClr val="0B5394"/>
              </a:solidFill>
              <a:latin typeface="Comfortaa SemiBold"/>
              <a:ea typeface="Comfortaa SemiBold"/>
              <a:cs typeface="Comfortaa SemiBold"/>
              <a:sym typeface="Comfortaa SemiBold"/>
            </a:endParaRPr>
          </a:p>
        </p:txBody>
      </p:sp>
      <p:pic>
        <p:nvPicPr>
          <p:cNvPr id="136" name="Google Shape;136;p17" title="[11,83,148,&quot;https://www.codecogs.com/eqnedit.php?latex=C_%7Bi%7D#0&quot;]"/>
          <p:cNvPicPr preferRelativeResize="0"/>
          <p:nvPr/>
        </p:nvPicPr>
        <p:blipFill>
          <a:blip r:embed="rId4">
            <a:alphaModFix/>
          </a:blip>
          <a:stretch>
            <a:fillRect/>
          </a:stretch>
        </p:blipFill>
        <p:spPr>
          <a:xfrm>
            <a:off x="8724000" y="6595253"/>
            <a:ext cx="600425" cy="595805"/>
          </a:xfrm>
          <a:prstGeom prst="rect">
            <a:avLst/>
          </a:prstGeom>
          <a:noFill/>
          <a:ln>
            <a:noFill/>
          </a:ln>
        </p:spPr>
      </p:pic>
      <p:pic>
        <p:nvPicPr>
          <p:cNvPr id="137" name="Google Shape;137;p17" title="[11,83,148,&quot;https://www.codecogs.com/eqnedit.php?latex=C_%7Bi%7D%20%5Cleq%20M_%7Bremaining%7D#0&quot;]"/>
          <p:cNvPicPr preferRelativeResize="0"/>
          <p:nvPr/>
        </p:nvPicPr>
        <p:blipFill>
          <a:blip r:embed="rId8">
            <a:alphaModFix/>
          </a:blip>
          <a:stretch>
            <a:fillRect/>
          </a:stretch>
        </p:blipFill>
        <p:spPr>
          <a:xfrm>
            <a:off x="12183200" y="6595250"/>
            <a:ext cx="4873726" cy="735265"/>
          </a:xfrm>
          <a:prstGeom prst="rect">
            <a:avLst/>
          </a:prstGeom>
          <a:noFill/>
          <a:ln>
            <a:noFill/>
          </a:ln>
        </p:spPr>
      </p:pic>
      <p:sp>
        <p:nvSpPr>
          <p:cNvPr id="138" name="Google Shape;138;p17"/>
          <p:cNvSpPr txBox="1"/>
          <p:nvPr/>
        </p:nvSpPr>
        <p:spPr>
          <a:xfrm>
            <a:off x="1150525" y="7568438"/>
            <a:ext cx="16909800" cy="1040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3</a:t>
            </a:r>
            <a:r>
              <a:rPr i="1" lang="en-US" sz="4600">
                <a:solidFill>
                  <a:srgbClr val="0B5394"/>
                </a:solidFill>
                <a:latin typeface="Comfortaa SemiBold"/>
                <a:ea typeface="Comfortaa SemiBold"/>
                <a:cs typeface="Comfortaa SemiBold"/>
                <a:sym typeface="Comfortaa SemiBold"/>
              </a:rPr>
              <a:t>, Xác định số tờ tiền      cần chọn</a:t>
            </a:r>
            <a:endParaRPr i="1" sz="4600">
              <a:solidFill>
                <a:srgbClr val="0B5394"/>
              </a:solidFill>
              <a:latin typeface="Comfortaa SemiBold"/>
              <a:ea typeface="Comfortaa SemiBold"/>
              <a:cs typeface="Comfortaa SemiBold"/>
              <a:sym typeface="Comfortaa SemiBold"/>
            </a:endParaRPr>
          </a:p>
        </p:txBody>
      </p:sp>
      <p:pic>
        <p:nvPicPr>
          <p:cNvPr id="139" name="Google Shape;139;p17" title="[11,83,148,&quot;https://www.codecogs.com/eqnedit.php?latex=C_%7Bi%7D#0&quot;]"/>
          <p:cNvPicPr preferRelativeResize="0"/>
          <p:nvPr/>
        </p:nvPicPr>
        <p:blipFill>
          <a:blip r:embed="rId4">
            <a:alphaModFix/>
          </a:blip>
          <a:stretch>
            <a:fillRect/>
          </a:stretch>
        </p:blipFill>
        <p:spPr>
          <a:xfrm>
            <a:off x="7829625" y="7895966"/>
            <a:ext cx="600425" cy="595805"/>
          </a:xfrm>
          <a:prstGeom prst="rect">
            <a:avLst/>
          </a:prstGeom>
          <a:noFill/>
          <a:ln>
            <a:noFill/>
          </a:ln>
        </p:spPr>
      </p:pic>
      <p:pic>
        <p:nvPicPr>
          <p:cNvPr id="140" name="Google Shape;140;p17"/>
          <p:cNvPicPr preferRelativeResize="0"/>
          <p:nvPr/>
        </p:nvPicPr>
        <p:blipFill>
          <a:blip r:embed="rId9">
            <a:alphaModFix/>
          </a:blip>
          <a:stretch>
            <a:fillRect/>
          </a:stretch>
        </p:blipFill>
        <p:spPr>
          <a:xfrm rot="-2700000">
            <a:off x="-1573187" y="-413557"/>
            <a:ext cx="4643597" cy="2394343"/>
          </a:xfrm>
          <a:prstGeom prst="rect">
            <a:avLst/>
          </a:prstGeom>
          <a:noFill/>
          <a:ln>
            <a:noFill/>
          </a:ln>
        </p:spPr>
      </p:pic>
      <p:pic>
        <p:nvPicPr>
          <p:cNvPr id="141" name="Google Shape;141;p17"/>
          <p:cNvPicPr preferRelativeResize="0"/>
          <p:nvPr/>
        </p:nvPicPr>
        <p:blipFill>
          <a:blip r:embed="rId9">
            <a:alphaModFix/>
          </a:blip>
          <a:stretch>
            <a:fillRect/>
          </a:stretch>
        </p:blipFill>
        <p:spPr>
          <a:xfrm rot="2700000">
            <a:off x="15217938" y="-413557"/>
            <a:ext cx="4643597" cy="2394343"/>
          </a:xfrm>
          <a:prstGeom prst="rect">
            <a:avLst/>
          </a:prstGeom>
          <a:noFill/>
          <a:ln>
            <a:noFill/>
          </a:ln>
        </p:spPr>
      </p:pic>
      <p:grpSp>
        <p:nvGrpSpPr>
          <p:cNvPr id="142" name="Google Shape;142;p17"/>
          <p:cNvGrpSpPr/>
          <p:nvPr/>
        </p:nvGrpSpPr>
        <p:grpSpPr>
          <a:xfrm>
            <a:off x="-29150" y="10010150"/>
            <a:ext cx="18344700" cy="276900"/>
            <a:chOff x="-29150" y="10010150"/>
            <a:chExt cx="18344700" cy="276900"/>
          </a:xfrm>
        </p:grpSpPr>
        <p:cxnSp>
          <p:nvCxnSpPr>
            <p:cNvPr id="143" name="Google Shape;143;p17"/>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144" name="Google Shape;144;p17"/>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145" name="Google Shape;145;p17"/>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146" name="Google Shape;146;p17"/>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8" title="[11,83,148,&quot;https://www.codecogs.com/eqnedit.php?latex=M_%7Bremaining%7D%20%3D%20M_%7Bremaining%7D%20-%20x_i%20%5Ctimes%20c_i#0&quot;]"/>
          <p:cNvPicPr preferRelativeResize="0"/>
          <p:nvPr/>
        </p:nvPicPr>
        <p:blipFill>
          <a:blip r:embed="rId3">
            <a:alphaModFix/>
          </a:blip>
          <a:stretch>
            <a:fillRect/>
          </a:stretch>
        </p:blipFill>
        <p:spPr>
          <a:xfrm>
            <a:off x="1989314" y="5465350"/>
            <a:ext cx="14309372" cy="998008"/>
          </a:xfrm>
          <a:prstGeom prst="rect">
            <a:avLst/>
          </a:prstGeom>
          <a:noFill/>
          <a:ln>
            <a:noFill/>
          </a:ln>
        </p:spPr>
      </p:pic>
      <p:sp>
        <p:nvSpPr>
          <p:cNvPr id="152" name="Google Shape;152;p18"/>
          <p:cNvSpPr txBox="1"/>
          <p:nvPr/>
        </p:nvSpPr>
        <p:spPr>
          <a:xfrm>
            <a:off x="975150" y="444025"/>
            <a:ext cx="16337700" cy="1636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9430">
                <a:solidFill>
                  <a:srgbClr val="0B5394"/>
                </a:solidFill>
                <a:latin typeface="Playfair Display Medium"/>
                <a:ea typeface="Playfair Display Medium"/>
                <a:cs typeface="Playfair Display Medium"/>
                <a:sym typeface="Playfair Display Medium"/>
              </a:rPr>
              <a:t>Ý tưởng thiết kế</a:t>
            </a:r>
            <a:endParaRPr i="1">
              <a:solidFill>
                <a:srgbClr val="0B5394"/>
              </a:solidFill>
              <a:latin typeface="Playfair Display Medium"/>
              <a:ea typeface="Playfair Display Medium"/>
              <a:cs typeface="Playfair Display Medium"/>
              <a:sym typeface="Playfair Display Medium"/>
            </a:endParaRPr>
          </a:p>
        </p:txBody>
      </p:sp>
      <p:sp>
        <p:nvSpPr>
          <p:cNvPr id="153" name="Google Shape;153;p18"/>
          <p:cNvSpPr txBox="1"/>
          <p:nvPr/>
        </p:nvSpPr>
        <p:spPr>
          <a:xfrm>
            <a:off x="643200" y="2860150"/>
            <a:ext cx="17001600" cy="1238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4</a:t>
            </a:r>
            <a:r>
              <a:rPr i="1" lang="en-US" sz="4600">
                <a:solidFill>
                  <a:srgbClr val="0B5394"/>
                </a:solidFill>
                <a:latin typeface="Comfortaa SemiBold"/>
                <a:ea typeface="Comfortaa SemiBold"/>
                <a:cs typeface="Comfortaa SemiBold"/>
                <a:sym typeface="Comfortaa SemiBold"/>
              </a:rPr>
              <a:t>, Cập nhật vào      ,     đã chọn vào danh sách tiền thối </a:t>
            </a:r>
            <a:endParaRPr i="1" sz="4600">
              <a:solidFill>
                <a:srgbClr val="0B5394"/>
              </a:solidFill>
              <a:latin typeface="Comfortaa SemiBold"/>
              <a:ea typeface="Comfortaa SemiBold"/>
              <a:cs typeface="Comfortaa SemiBold"/>
              <a:sym typeface="Comfortaa SemiBold"/>
            </a:endParaRPr>
          </a:p>
        </p:txBody>
      </p:sp>
      <p:pic>
        <p:nvPicPr>
          <p:cNvPr id="154" name="Google Shape;154;p18" title="[11,83,148,&quot;https://www.codecogs.com/eqnedit.php?latex=x_%7Bi%7D#0&quot;]"/>
          <p:cNvPicPr preferRelativeResize="0"/>
          <p:nvPr/>
        </p:nvPicPr>
        <p:blipFill>
          <a:blip r:embed="rId4">
            <a:alphaModFix/>
          </a:blip>
          <a:stretch>
            <a:fillRect/>
          </a:stretch>
        </p:blipFill>
        <p:spPr>
          <a:xfrm>
            <a:off x="5809838" y="3097888"/>
            <a:ext cx="600428" cy="486833"/>
          </a:xfrm>
          <a:prstGeom prst="rect">
            <a:avLst/>
          </a:prstGeom>
          <a:noFill/>
          <a:ln>
            <a:noFill/>
          </a:ln>
        </p:spPr>
      </p:pic>
      <p:pic>
        <p:nvPicPr>
          <p:cNvPr id="155" name="Google Shape;155;p18" title="[11,83,148,&quot;https://www.codecogs.com/eqnedit.php?latex=C_%7Bi%7D#0&quot;]"/>
          <p:cNvPicPr preferRelativeResize="0"/>
          <p:nvPr/>
        </p:nvPicPr>
        <p:blipFill>
          <a:blip r:embed="rId5">
            <a:alphaModFix/>
          </a:blip>
          <a:stretch>
            <a:fillRect/>
          </a:stretch>
        </p:blipFill>
        <p:spPr>
          <a:xfrm>
            <a:off x="6799800" y="3097900"/>
            <a:ext cx="490604" cy="486825"/>
          </a:xfrm>
          <a:prstGeom prst="rect">
            <a:avLst/>
          </a:prstGeom>
          <a:noFill/>
          <a:ln>
            <a:noFill/>
          </a:ln>
        </p:spPr>
      </p:pic>
      <p:sp>
        <p:nvSpPr>
          <p:cNvPr id="156" name="Google Shape;156;p18"/>
          <p:cNvSpPr txBox="1"/>
          <p:nvPr/>
        </p:nvSpPr>
        <p:spPr>
          <a:xfrm>
            <a:off x="643200" y="4227238"/>
            <a:ext cx="17001600" cy="1238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5, Cập nhật số tiền cần thối còn lại:</a:t>
            </a:r>
            <a:endParaRPr i="1" sz="4600">
              <a:solidFill>
                <a:srgbClr val="0B5394"/>
              </a:solidFill>
              <a:latin typeface="Comfortaa SemiBold"/>
              <a:ea typeface="Comfortaa SemiBold"/>
              <a:cs typeface="Comfortaa SemiBold"/>
              <a:sym typeface="Comfortaa SemiBold"/>
            </a:endParaRPr>
          </a:p>
        </p:txBody>
      </p:sp>
      <p:sp>
        <p:nvSpPr>
          <p:cNvPr id="157" name="Google Shape;157;p18"/>
          <p:cNvSpPr txBox="1"/>
          <p:nvPr/>
        </p:nvSpPr>
        <p:spPr>
          <a:xfrm>
            <a:off x="643200" y="7079688"/>
            <a:ext cx="17001600" cy="1238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6</a:t>
            </a:r>
            <a:r>
              <a:rPr i="1" lang="en-US" sz="4600">
                <a:solidFill>
                  <a:srgbClr val="0B5394"/>
                </a:solidFill>
                <a:latin typeface="Comfortaa SemiBold"/>
                <a:ea typeface="Comfortaa SemiBold"/>
                <a:cs typeface="Comfortaa SemiBold"/>
                <a:sym typeface="Comfortaa SemiBold"/>
              </a:rPr>
              <a:t>, Lặp lại bước 2 cho đến khi </a:t>
            </a:r>
            <a:endParaRPr i="1" sz="4600">
              <a:solidFill>
                <a:srgbClr val="0B5394"/>
              </a:solidFill>
              <a:latin typeface="Comfortaa SemiBold"/>
              <a:ea typeface="Comfortaa SemiBold"/>
              <a:cs typeface="Comfortaa SemiBold"/>
              <a:sym typeface="Comfortaa SemiBold"/>
            </a:endParaRPr>
          </a:p>
        </p:txBody>
      </p:sp>
      <p:pic>
        <p:nvPicPr>
          <p:cNvPr id="158" name="Google Shape;158;p18" title="[11,83,148,&quot;https://www.codecogs.com/eqnedit.php?latex=M_%7Bremaining%7D%20%3D%200#0&quot;]"/>
          <p:cNvPicPr preferRelativeResize="0"/>
          <p:nvPr/>
        </p:nvPicPr>
        <p:blipFill>
          <a:blip r:embed="rId6">
            <a:alphaModFix/>
          </a:blip>
          <a:stretch>
            <a:fillRect/>
          </a:stretch>
        </p:blipFill>
        <p:spPr>
          <a:xfrm>
            <a:off x="9710300" y="7079710"/>
            <a:ext cx="5597045" cy="892800"/>
          </a:xfrm>
          <a:prstGeom prst="rect">
            <a:avLst/>
          </a:prstGeom>
          <a:noFill/>
          <a:ln>
            <a:noFill/>
          </a:ln>
        </p:spPr>
      </p:pic>
      <p:pic>
        <p:nvPicPr>
          <p:cNvPr id="159" name="Google Shape;159;p18"/>
          <p:cNvPicPr preferRelativeResize="0"/>
          <p:nvPr/>
        </p:nvPicPr>
        <p:blipFill>
          <a:blip r:embed="rId7">
            <a:alphaModFix/>
          </a:blip>
          <a:stretch>
            <a:fillRect/>
          </a:stretch>
        </p:blipFill>
        <p:spPr>
          <a:xfrm rot="2700000">
            <a:off x="15217938" y="-413557"/>
            <a:ext cx="4643597" cy="2394343"/>
          </a:xfrm>
          <a:prstGeom prst="rect">
            <a:avLst/>
          </a:prstGeom>
          <a:noFill/>
          <a:ln>
            <a:noFill/>
          </a:ln>
        </p:spPr>
      </p:pic>
      <p:pic>
        <p:nvPicPr>
          <p:cNvPr id="160" name="Google Shape;160;p18"/>
          <p:cNvPicPr preferRelativeResize="0"/>
          <p:nvPr/>
        </p:nvPicPr>
        <p:blipFill>
          <a:blip r:embed="rId7">
            <a:alphaModFix/>
          </a:blip>
          <a:stretch>
            <a:fillRect/>
          </a:stretch>
        </p:blipFill>
        <p:spPr>
          <a:xfrm rot="-2700000">
            <a:off x="-1573187" y="-413557"/>
            <a:ext cx="4643597" cy="2394343"/>
          </a:xfrm>
          <a:prstGeom prst="rect">
            <a:avLst/>
          </a:prstGeom>
          <a:noFill/>
          <a:ln>
            <a:noFill/>
          </a:ln>
        </p:spPr>
      </p:pic>
      <p:sp>
        <p:nvSpPr>
          <p:cNvPr id="161" name="Google Shape;161;p18"/>
          <p:cNvSpPr txBox="1"/>
          <p:nvPr/>
        </p:nvSpPr>
        <p:spPr>
          <a:xfrm>
            <a:off x="1569750" y="8140200"/>
            <a:ext cx="15148500" cy="225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  Vì ở bài này danh sách mệnh giá đã sắp xếp </a:t>
            </a:r>
            <a:endParaRPr i="1" sz="4600">
              <a:solidFill>
                <a:srgbClr val="0B5394"/>
              </a:solidFill>
              <a:latin typeface="Comfortaa SemiBold"/>
              <a:ea typeface="Comfortaa SemiBold"/>
              <a:cs typeface="Comfortaa SemiBold"/>
              <a:sym typeface="Comfortaa SemiBold"/>
            </a:endParaRPr>
          </a:p>
          <a:p>
            <a:pPr indent="0" lvl="0" marL="0" rtl="0" algn="l">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          nên độ phức tạp của ý tưởng là          .</a:t>
            </a:r>
            <a:endParaRPr i="1" sz="4600">
              <a:solidFill>
                <a:srgbClr val="0B5394"/>
              </a:solidFill>
              <a:latin typeface="Comfortaa SemiBold"/>
              <a:ea typeface="Comfortaa SemiBold"/>
              <a:cs typeface="Comfortaa SemiBold"/>
              <a:sym typeface="Comfortaa SemiBold"/>
            </a:endParaRPr>
          </a:p>
        </p:txBody>
      </p:sp>
      <p:pic>
        <p:nvPicPr>
          <p:cNvPr id="162" name="Google Shape;162;p18" title="[11,83,148,&quot;https://www.codecogs.com/eqnedit.php?latex=O(n)#0&quot;]"/>
          <p:cNvPicPr preferRelativeResize="0"/>
          <p:nvPr/>
        </p:nvPicPr>
        <p:blipFill>
          <a:blip r:embed="rId8">
            <a:alphaModFix/>
          </a:blip>
          <a:stretch>
            <a:fillRect/>
          </a:stretch>
        </p:blipFill>
        <p:spPr>
          <a:xfrm>
            <a:off x="13161448" y="9315913"/>
            <a:ext cx="1211725" cy="614050"/>
          </a:xfrm>
          <a:prstGeom prst="rect">
            <a:avLst/>
          </a:prstGeom>
          <a:noFill/>
          <a:ln>
            <a:noFill/>
          </a:ln>
        </p:spPr>
      </p:pic>
      <p:grpSp>
        <p:nvGrpSpPr>
          <p:cNvPr id="163" name="Google Shape;163;p18"/>
          <p:cNvGrpSpPr/>
          <p:nvPr/>
        </p:nvGrpSpPr>
        <p:grpSpPr>
          <a:xfrm>
            <a:off x="-29150" y="10010150"/>
            <a:ext cx="18344700" cy="276900"/>
            <a:chOff x="-29150" y="10010150"/>
            <a:chExt cx="18344700" cy="276900"/>
          </a:xfrm>
        </p:grpSpPr>
        <p:cxnSp>
          <p:nvCxnSpPr>
            <p:cNvPr id="164" name="Google Shape;164;p18"/>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165" name="Google Shape;165;p18"/>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166" name="Google Shape;166;p18"/>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167" name="Google Shape;167;p18"/>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nvSpPr>
        <p:spPr>
          <a:xfrm>
            <a:off x="1093338" y="1218950"/>
            <a:ext cx="16101300" cy="1636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9430">
                <a:solidFill>
                  <a:srgbClr val="0B5394"/>
                </a:solidFill>
                <a:latin typeface="Playfair Display Medium"/>
                <a:ea typeface="Playfair Display Medium"/>
                <a:cs typeface="Playfair Display Medium"/>
                <a:sym typeface="Playfair Display Medium"/>
              </a:rPr>
              <a:t>Greedy Algorithm</a:t>
            </a:r>
            <a:endParaRPr i="1">
              <a:solidFill>
                <a:srgbClr val="0B5394"/>
              </a:solidFill>
              <a:latin typeface="Playfair Display Medium"/>
              <a:ea typeface="Playfair Display Medium"/>
              <a:cs typeface="Playfair Display Medium"/>
              <a:sym typeface="Playfair Display Medium"/>
            </a:endParaRPr>
          </a:p>
        </p:txBody>
      </p:sp>
      <p:sp>
        <p:nvSpPr>
          <p:cNvPr id="173" name="Google Shape;173;p19"/>
          <p:cNvSpPr txBox="1"/>
          <p:nvPr/>
        </p:nvSpPr>
        <p:spPr>
          <a:xfrm>
            <a:off x="1093350" y="3233850"/>
            <a:ext cx="16101300" cy="68403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4600">
                <a:solidFill>
                  <a:srgbClr val="0B5394"/>
                </a:solidFill>
                <a:latin typeface="Comfortaa SemiBold"/>
                <a:ea typeface="Comfortaa SemiBold"/>
                <a:cs typeface="Comfortaa SemiBold"/>
                <a:sym typeface="Comfortaa SemiBold"/>
              </a:rPr>
              <a:t>Thuật toán tham lam (greedy approach) là thuật toán sử dụng chiến thuật tham lam cho tối ưu cục bộ (locally optimal) với hy vọng nó sẽ dẫn đến giải pháp tối ưu toàn cục (globally optimal). Không phải luôn luôn, nhưng nó thường hoạt động tốt trong nhiều vấn đề.</a:t>
            </a:r>
            <a:endParaRPr i="1" sz="4600">
              <a:solidFill>
                <a:srgbClr val="0B5394"/>
              </a:solidFill>
              <a:latin typeface="Comfortaa SemiBold"/>
              <a:ea typeface="Comfortaa SemiBold"/>
              <a:cs typeface="Comfortaa SemiBold"/>
              <a:sym typeface="Comfortaa SemiBold"/>
            </a:endParaRPr>
          </a:p>
          <a:p>
            <a:pPr indent="0" lvl="0" marL="0" rtl="0" algn="l">
              <a:lnSpc>
                <a:spcPct val="140000"/>
              </a:lnSpc>
              <a:spcBef>
                <a:spcPts val="0"/>
              </a:spcBef>
              <a:spcAft>
                <a:spcPts val="0"/>
              </a:spcAft>
              <a:buClr>
                <a:schemeClr val="dk1"/>
              </a:buClr>
              <a:buFont typeface="Arial"/>
              <a:buNone/>
            </a:pPr>
            <a:r>
              <a:t/>
            </a:r>
            <a:endParaRPr i="1" sz="4600">
              <a:solidFill>
                <a:srgbClr val="0B5394"/>
              </a:solidFill>
              <a:latin typeface="Comfortaa SemiBold"/>
              <a:ea typeface="Comfortaa SemiBold"/>
              <a:cs typeface="Comfortaa SemiBold"/>
              <a:sym typeface="Comfortaa SemiBold"/>
            </a:endParaRPr>
          </a:p>
        </p:txBody>
      </p:sp>
      <p:pic>
        <p:nvPicPr>
          <p:cNvPr id="174" name="Google Shape;174;p19"/>
          <p:cNvPicPr preferRelativeResize="0"/>
          <p:nvPr/>
        </p:nvPicPr>
        <p:blipFill>
          <a:blip r:embed="rId3">
            <a:alphaModFix/>
          </a:blip>
          <a:stretch>
            <a:fillRect/>
          </a:stretch>
        </p:blipFill>
        <p:spPr>
          <a:xfrm>
            <a:off x="16002000" y="8001000"/>
            <a:ext cx="2286000" cy="2286000"/>
          </a:xfrm>
          <a:prstGeom prst="rect">
            <a:avLst/>
          </a:prstGeom>
          <a:noFill/>
          <a:ln>
            <a:noFill/>
          </a:ln>
        </p:spPr>
      </p:pic>
      <p:pic>
        <p:nvPicPr>
          <p:cNvPr id="175" name="Google Shape;175;p19"/>
          <p:cNvPicPr preferRelativeResize="0"/>
          <p:nvPr/>
        </p:nvPicPr>
        <p:blipFill>
          <a:blip r:embed="rId3">
            <a:alphaModFix/>
          </a:blip>
          <a:stretch>
            <a:fillRect/>
          </a:stretch>
        </p:blipFill>
        <p:spPr>
          <a:xfrm flipH="1">
            <a:off x="0" y="8001000"/>
            <a:ext cx="2286000" cy="2286000"/>
          </a:xfrm>
          <a:prstGeom prst="rect">
            <a:avLst/>
          </a:prstGeom>
          <a:noFill/>
          <a:ln>
            <a:noFill/>
          </a:ln>
        </p:spPr>
      </p:pic>
      <p:pic>
        <p:nvPicPr>
          <p:cNvPr id="176" name="Google Shape;176;p19"/>
          <p:cNvPicPr preferRelativeResize="0"/>
          <p:nvPr/>
        </p:nvPicPr>
        <p:blipFill>
          <a:blip r:embed="rId3">
            <a:alphaModFix/>
          </a:blip>
          <a:stretch>
            <a:fillRect/>
          </a:stretch>
        </p:blipFill>
        <p:spPr>
          <a:xfrm flipH="1">
            <a:off x="0" y="0"/>
            <a:ext cx="2286000" cy="2286000"/>
          </a:xfrm>
          <a:prstGeom prst="rect">
            <a:avLst/>
          </a:prstGeom>
          <a:noFill/>
          <a:ln>
            <a:noFill/>
          </a:ln>
        </p:spPr>
      </p:pic>
      <p:pic>
        <p:nvPicPr>
          <p:cNvPr id="177" name="Google Shape;177;p19"/>
          <p:cNvPicPr preferRelativeResize="0"/>
          <p:nvPr/>
        </p:nvPicPr>
        <p:blipFill>
          <a:blip r:embed="rId3">
            <a:alphaModFix/>
          </a:blip>
          <a:stretch>
            <a:fillRect/>
          </a:stretch>
        </p:blipFill>
        <p:spPr>
          <a:xfrm>
            <a:off x="16002000" y="0"/>
            <a:ext cx="2286000" cy="2286000"/>
          </a:xfrm>
          <a:prstGeom prst="rect">
            <a:avLst/>
          </a:prstGeom>
          <a:noFill/>
          <a:ln>
            <a:noFill/>
          </a:ln>
        </p:spPr>
      </p:pic>
      <p:grpSp>
        <p:nvGrpSpPr>
          <p:cNvPr id="178" name="Google Shape;178;p19"/>
          <p:cNvGrpSpPr/>
          <p:nvPr/>
        </p:nvGrpSpPr>
        <p:grpSpPr>
          <a:xfrm>
            <a:off x="-29150" y="10010150"/>
            <a:ext cx="18344700" cy="276900"/>
            <a:chOff x="-29150" y="10010150"/>
            <a:chExt cx="18344700" cy="276900"/>
          </a:xfrm>
        </p:grpSpPr>
        <p:cxnSp>
          <p:nvCxnSpPr>
            <p:cNvPr id="179" name="Google Shape;179;p19"/>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180" name="Google Shape;180;p19"/>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181" name="Google Shape;181;p19"/>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182" name="Google Shape;182;p19"/>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nvSpPr>
        <p:spPr>
          <a:xfrm>
            <a:off x="5216550" y="4652525"/>
            <a:ext cx="12738300" cy="35586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i="1" lang="en-US" sz="4800">
                <a:solidFill>
                  <a:srgbClr val="0B5394"/>
                </a:solidFill>
                <a:latin typeface="Playfair Display Medium"/>
                <a:ea typeface="Playfair Display Medium"/>
                <a:cs typeface="Playfair Display Medium"/>
                <a:sym typeface="Playfair Display Medium"/>
              </a:rPr>
              <a:t>+Tính chất cấu trúc con tối ưu</a:t>
            </a:r>
            <a:endParaRPr i="1" sz="4800">
              <a:solidFill>
                <a:srgbClr val="0B5394"/>
              </a:solidFill>
              <a:latin typeface="Playfair Display Medium"/>
              <a:ea typeface="Playfair Display Medium"/>
              <a:cs typeface="Playfair Display Medium"/>
              <a:sym typeface="Playfair Display Medium"/>
            </a:endParaRPr>
          </a:p>
          <a:p>
            <a:pPr indent="0" lvl="0" marL="0" rtl="0" algn="l">
              <a:lnSpc>
                <a:spcPct val="140000"/>
              </a:lnSpc>
              <a:spcBef>
                <a:spcPts val="0"/>
              </a:spcBef>
              <a:spcAft>
                <a:spcPts val="0"/>
              </a:spcAft>
              <a:buNone/>
            </a:pPr>
            <a:r>
              <a:rPr lang="en-US" sz="4000">
                <a:solidFill>
                  <a:srgbClr val="0B5394"/>
                </a:solidFill>
                <a:latin typeface="Comfortaa SemiBold"/>
                <a:ea typeface="Comfortaa SemiBold"/>
                <a:cs typeface="Comfortaa SemiBold"/>
                <a:sym typeface="Comfortaa SemiBold"/>
              </a:rPr>
              <a:t>Giải pháp tối ưu của toàn bộ bài toán có thể được xây dựng từ các giải pháp tối ưu của những bài toán con.</a:t>
            </a:r>
            <a:endParaRPr i="1" sz="4600">
              <a:solidFill>
                <a:srgbClr val="0B5394"/>
              </a:solidFill>
              <a:latin typeface="Playfair Display Medium"/>
              <a:ea typeface="Playfair Display Medium"/>
              <a:cs typeface="Playfair Display Medium"/>
              <a:sym typeface="Playfair Display Medium"/>
            </a:endParaRPr>
          </a:p>
        </p:txBody>
      </p:sp>
      <p:pic>
        <p:nvPicPr>
          <p:cNvPr id="188" name="Google Shape;188;p20"/>
          <p:cNvPicPr preferRelativeResize="0"/>
          <p:nvPr/>
        </p:nvPicPr>
        <p:blipFill>
          <a:blip r:embed="rId3">
            <a:alphaModFix/>
          </a:blip>
          <a:stretch>
            <a:fillRect/>
          </a:stretch>
        </p:blipFill>
        <p:spPr>
          <a:xfrm>
            <a:off x="-79600" y="1938375"/>
            <a:ext cx="5179025" cy="7297750"/>
          </a:xfrm>
          <a:prstGeom prst="rect">
            <a:avLst/>
          </a:prstGeom>
          <a:noFill/>
          <a:ln>
            <a:noFill/>
          </a:ln>
        </p:spPr>
      </p:pic>
      <p:sp>
        <p:nvSpPr>
          <p:cNvPr id="189" name="Google Shape;189;p20"/>
          <p:cNvSpPr txBox="1"/>
          <p:nvPr/>
        </p:nvSpPr>
        <p:spPr>
          <a:xfrm>
            <a:off x="711150" y="735800"/>
            <a:ext cx="16865700" cy="9543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5000">
                <a:solidFill>
                  <a:srgbClr val="0B5394"/>
                </a:solidFill>
                <a:latin typeface="Playfair Display Medium"/>
                <a:ea typeface="Playfair Display Medium"/>
                <a:cs typeface="Playfair Display Medium"/>
                <a:sym typeface="Playfair Display Medium"/>
              </a:rPr>
              <a:t>Đ</a:t>
            </a:r>
            <a:r>
              <a:rPr i="1" lang="en-US" sz="5000">
                <a:solidFill>
                  <a:srgbClr val="0B5394"/>
                </a:solidFill>
                <a:latin typeface="Playfair Display Medium"/>
                <a:ea typeface="Playfair Display Medium"/>
                <a:cs typeface="Playfair Display Medium"/>
                <a:sym typeface="Playfair Display Medium"/>
              </a:rPr>
              <a:t>ặc điểm của bài toán phù hợp với phương pháp tham lam</a:t>
            </a:r>
            <a:endParaRPr sz="5000"/>
          </a:p>
        </p:txBody>
      </p:sp>
      <p:grpSp>
        <p:nvGrpSpPr>
          <p:cNvPr id="190" name="Google Shape;190;p20"/>
          <p:cNvGrpSpPr/>
          <p:nvPr/>
        </p:nvGrpSpPr>
        <p:grpSpPr>
          <a:xfrm>
            <a:off x="-29150" y="10010150"/>
            <a:ext cx="18344700" cy="276900"/>
            <a:chOff x="-29150" y="10010150"/>
            <a:chExt cx="18344700" cy="276900"/>
          </a:xfrm>
        </p:grpSpPr>
        <p:cxnSp>
          <p:nvCxnSpPr>
            <p:cNvPr id="191" name="Google Shape;191;p20"/>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192" name="Google Shape;192;p20"/>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193" name="Google Shape;193;p20"/>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194" name="Google Shape;194;p20"/>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pic>
        <p:nvPicPr>
          <p:cNvPr id="195" name="Google Shape;195;p20"/>
          <p:cNvPicPr preferRelativeResize="0"/>
          <p:nvPr/>
        </p:nvPicPr>
        <p:blipFill>
          <a:blip r:embed="rId4">
            <a:alphaModFix/>
          </a:blip>
          <a:stretch>
            <a:fillRect/>
          </a:stretch>
        </p:blipFill>
        <p:spPr>
          <a:xfrm flipH="1">
            <a:off x="0" y="8001000"/>
            <a:ext cx="2286000" cy="2286000"/>
          </a:xfrm>
          <a:prstGeom prst="rect">
            <a:avLst/>
          </a:prstGeom>
          <a:noFill/>
          <a:ln>
            <a:noFill/>
          </a:ln>
        </p:spPr>
      </p:pic>
      <p:pic>
        <p:nvPicPr>
          <p:cNvPr id="196" name="Google Shape;196;p20"/>
          <p:cNvPicPr preferRelativeResize="0"/>
          <p:nvPr/>
        </p:nvPicPr>
        <p:blipFill>
          <a:blip r:embed="rId4">
            <a:alphaModFix/>
          </a:blip>
          <a:stretch>
            <a:fillRect/>
          </a:stretch>
        </p:blipFill>
        <p:spPr>
          <a:xfrm>
            <a:off x="16002000" y="8001000"/>
            <a:ext cx="2286000" cy="2286000"/>
          </a:xfrm>
          <a:prstGeom prst="rect">
            <a:avLst/>
          </a:prstGeom>
          <a:noFill/>
          <a:ln>
            <a:noFill/>
          </a:ln>
        </p:spPr>
      </p:pic>
      <p:sp>
        <p:nvSpPr>
          <p:cNvPr id="197" name="Google Shape;197;p20"/>
          <p:cNvSpPr txBox="1"/>
          <p:nvPr/>
        </p:nvSpPr>
        <p:spPr>
          <a:xfrm>
            <a:off x="5382175" y="3318588"/>
            <a:ext cx="12738300" cy="923400"/>
          </a:xfrm>
          <a:prstGeom prst="rect">
            <a:avLst/>
          </a:prstGeom>
          <a:noFill/>
          <a:ln>
            <a:noFill/>
          </a:ln>
        </p:spPr>
        <p:txBody>
          <a:bodyPr anchorCtr="0" anchor="t" bIns="91425" lIns="91425" spcFirstLastPara="1" rIns="91425" wrap="square" tIns="91425">
            <a:spAutoFit/>
          </a:bodyPr>
          <a:lstStyle/>
          <a:p>
            <a:pPr indent="-533400" lvl="0" marL="457200" rtl="0" algn="l">
              <a:lnSpc>
                <a:spcPct val="140000"/>
              </a:lnSpc>
              <a:spcBef>
                <a:spcPts val="0"/>
              </a:spcBef>
              <a:spcAft>
                <a:spcPts val="0"/>
              </a:spcAft>
              <a:buClr>
                <a:srgbClr val="0B5394"/>
              </a:buClr>
              <a:buSzPts val="4800"/>
              <a:buFont typeface="Playfair Display Medium"/>
              <a:buChar char="+"/>
            </a:pPr>
            <a:r>
              <a:rPr i="1" lang="en-US" sz="4800">
                <a:solidFill>
                  <a:srgbClr val="0B5394"/>
                </a:solidFill>
                <a:latin typeface="Playfair Display Medium"/>
                <a:ea typeface="Playfair Display Medium"/>
                <a:cs typeface="Playfair Display Medium"/>
                <a:sym typeface="Playfair Display Medium"/>
              </a:rPr>
              <a:t>Bài toán </a:t>
            </a:r>
            <a:r>
              <a:rPr i="1" lang="en-US" sz="4800">
                <a:solidFill>
                  <a:srgbClr val="0B5394"/>
                </a:solidFill>
                <a:latin typeface="Playfair Display Medium"/>
                <a:ea typeface="Playfair Display Medium"/>
                <a:cs typeface="Playfair Display Medium"/>
                <a:sym typeface="Playfair Display Medium"/>
              </a:rPr>
              <a:t>tối</a:t>
            </a:r>
            <a:r>
              <a:rPr i="1" lang="en-US" sz="4800">
                <a:solidFill>
                  <a:srgbClr val="0B5394"/>
                </a:solidFill>
                <a:latin typeface="Playfair Display Medium"/>
                <a:ea typeface="Playfair Display Medium"/>
                <a:cs typeface="Playfair Display Medium"/>
                <a:sym typeface="Playfair Display Medium"/>
              </a:rPr>
              <a:t> ưu hóa</a:t>
            </a:r>
            <a:endParaRPr i="1" sz="4600">
              <a:solidFill>
                <a:srgbClr val="0B5394"/>
              </a:solidFill>
              <a:latin typeface="Playfair Display Medium"/>
              <a:ea typeface="Playfair Display Medium"/>
              <a:cs typeface="Playfair Display Medium"/>
              <a:sym typeface="Playfair Displ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nvSpPr>
        <p:spPr>
          <a:xfrm>
            <a:off x="5206225" y="2529100"/>
            <a:ext cx="12738300" cy="61446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i="1" lang="en-US" sz="4800">
                <a:solidFill>
                  <a:srgbClr val="0B5394"/>
                </a:solidFill>
                <a:latin typeface="Playfair Display Medium"/>
                <a:ea typeface="Playfair Display Medium"/>
                <a:cs typeface="Playfair Display Medium"/>
                <a:sym typeface="Playfair Display Medium"/>
              </a:rPr>
              <a:t>+Tính chất lựa chọn tham lam</a:t>
            </a:r>
            <a:endParaRPr i="1" sz="4800">
              <a:solidFill>
                <a:srgbClr val="0B5394"/>
              </a:solidFill>
              <a:latin typeface="Playfair Display Medium"/>
              <a:ea typeface="Playfair Display Medium"/>
              <a:cs typeface="Playfair Display Medium"/>
              <a:sym typeface="Playfair Display Medium"/>
            </a:endParaRPr>
          </a:p>
          <a:p>
            <a:pPr indent="0" lvl="0" marL="0" rtl="0" algn="l">
              <a:lnSpc>
                <a:spcPct val="140000"/>
              </a:lnSpc>
              <a:spcBef>
                <a:spcPts val="0"/>
              </a:spcBef>
              <a:spcAft>
                <a:spcPts val="0"/>
              </a:spcAft>
              <a:buNone/>
            </a:pPr>
            <a:r>
              <a:rPr lang="en-US" sz="4000">
                <a:solidFill>
                  <a:srgbClr val="0B5394"/>
                </a:solidFill>
                <a:latin typeface="Comfortaa SemiBold"/>
                <a:ea typeface="Comfortaa SemiBold"/>
                <a:cs typeface="Comfortaa SemiBold"/>
                <a:sym typeface="Comfortaa SemiBold"/>
              </a:rPr>
              <a:t>Tính chất này nói rằng tại mỗi bước của thuật toán, bạn có thể đưa ra lựa chọn tốt nhất cục bộ (local optimum) mà không cần xem xét các bước tiếp theo. Nếu bài toán có tính chất này, việc đưa ra lựa chọn tốt nhất tại mỗi bước sẽ dẫn đến giải pháp tối ưu toàn cục.</a:t>
            </a:r>
            <a:endParaRPr i="1" sz="4600">
              <a:solidFill>
                <a:srgbClr val="0B5394"/>
              </a:solidFill>
              <a:latin typeface="Playfair Display Medium"/>
              <a:ea typeface="Playfair Display Medium"/>
              <a:cs typeface="Playfair Display Medium"/>
              <a:sym typeface="Playfair Display Medium"/>
            </a:endParaRPr>
          </a:p>
        </p:txBody>
      </p:sp>
      <p:pic>
        <p:nvPicPr>
          <p:cNvPr id="203" name="Google Shape;203;p21"/>
          <p:cNvPicPr preferRelativeResize="0"/>
          <p:nvPr/>
        </p:nvPicPr>
        <p:blipFill>
          <a:blip r:embed="rId3">
            <a:alphaModFix/>
          </a:blip>
          <a:stretch>
            <a:fillRect/>
          </a:stretch>
        </p:blipFill>
        <p:spPr>
          <a:xfrm>
            <a:off x="-79600" y="1938375"/>
            <a:ext cx="5199101" cy="7326051"/>
          </a:xfrm>
          <a:prstGeom prst="rect">
            <a:avLst/>
          </a:prstGeom>
          <a:noFill/>
          <a:ln>
            <a:noFill/>
          </a:ln>
        </p:spPr>
      </p:pic>
      <p:sp>
        <p:nvSpPr>
          <p:cNvPr id="204" name="Google Shape;204;p21"/>
          <p:cNvSpPr txBox="1"/>
          <p:nvPr/>
        </p:nvSpPr>
        <p:spPr>
          <a:xfrm>
            <a:off x="711150" y="735800"/>
            <a:ext cx="16865700" cy="9543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i="1" lang="en-US" sz="5000">
                <a:solidFill>
                  <a:srgbClr val="0B5394"/>
                </a:solidFill>
                <a:latin typeface="Playfair Display Medium"/>
                <a:ea typeface="Playfair Display Medium"/>
                <a:cs typeface="Playfair Display Medium"/>
                <a:sym typeface="Playfair Display Medium"/>
              </a:rPr>
              <a:t>Đ</a:t>
            </a:r>
            <a:r>
              <a:rPr i="1" lang="en-US" sz="5000">
                <a:solidFill>
                  <a:srgbClr val="0B5394"/>
                </a:solidFill>
                <a:latin typeface="Playfair Display Medium"/>
                <a:ea typeface="Playfair Display Medium"/>
                <a:cs typeface="Playfair Display Medium"/>
                <a:sym typeface="Playfair Display Medium"/>
              </a:rPr>
              <a:t>ặc điểm của bài toán phù hợp với phương pháp tham lam</a:t>
            </a:r>
            <a:endParaRPr sz="5000"/>
          </a:p>
        </p:txBody>
      </p:sp>
      <p:grpSp>
        <p:nvGrpSpPr>
          <p:cNvPr id="205" name="Google Shape;205;p21"/>
          <p:cNvGrpSpPr/>
          <p:nvPr/>
        </p:nvGrpSpPr>
        <p:grpSpPr>
          <a:xfrm>
            <a:off x="-29150" y="10010150"/>
            <a:ext cx="18344700" cy="276900"/>
            <a:chOff x="-29150" y="10010150"/>
            <a:chExt cx="18344700" cy="276900"/>
          </a:xfrm>
        </p:grpSpPr>
        <p:cxnSp>
          <p:nvCxnSpPr>
            <p:cNvPr id="206" name="Google Shape;206;p21"/>
            <p:cNvCxnSpPr/>
            <p:nvPr/>
          </p:nvCxnSpPr>
          <p:spPr>
            <a:xfrm>
              <a:off x="-29150" y="10010150"/>
              <a:ext cx="18344700" cy="14700"/>
            </a:xfrm>
            <a:prstGeom prst="straightConnector1">
              <a:avLst/>
            </a:prstGeom>
            <a:noFill/>
            <a:ln cap="flat" cmpd="sng" w="19050">
              <a:solidFill>
                <a:srgbClr val="A61C00"/>
              </a:solidFill>
              <a:prstDash val="solid"/>
              <a:round/>
              <a:headEnd len="med" w="med" type="none"/>
              <a:tailEnd len="med" w="med" type="none"/>
            </a:ln>
          </p:spPr>
        </p:cxnSp>
        <p:sp>
          <p:nvSpPr>
            <p:cNvPr id="207" name="Google Shape;207;p21"/>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A61C00"/>
                </a:solidFill>
              </a:endParaRPr>
            </a:p>
          </p:txBody>
        </p:sp>
        <p:sp>
          <p:nvSpPr>
            <p:cNvPr id="208" name="Google Shape;208;p21"/>
            <p:cNvSpPr txBox="1"/>
            <p:nvPr/>
          </p:nvSpPr>
          <p:spPr>
            <a:xfrm>
              <a:off x="15548700"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Minh Nhat - Thien Bao  </a:t>
              </a:r>
              <a:endParaRPr b="1" sz="2200">
                <a:solidFill>
                  <a:srgbClr val="A61C00"/>
                </a:solidFill>
              </a:endParaRPr>
            </a:p>
          </p:txBody>
        </p:sp>
      </p:grpSp>
      <p:sp>
        <p:nvSpPr>
          <p:cNvPr id="209" name="Google Shape;209;p21"/>
          <p:cNvSpPr txBox="1"/>
          <p:nvPr/>
        </p:nvSpPr>
        <p:spPr>
          <a:xfrm>
            <a:off x="247375" y="10010150"/>
            <a:ext cx="2739300" cy="276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A61C00"/>
                </a:solidFill>
              </a:rPr>
              <a:t>UIT - CS112.P11.KHTN</a:t>
            </a:r>
            <a:endParaRPr b="1" sz="2200">
              <a:solidFill>
                <a:srgbClr val="A61C00"/>
              </a:solidFill>
            </a:endParaRPr>
          </a:p>
        </p:txBody>
      </p:sp>
      <p:pic>
        <p:nvPicPr>
          <p:cNvPr id="210" name="Google Shape;210;p21"/>
          <p:cNvPicPr preferRelativeResize="0"/>
          <p:nvPr/>
        </p:nvPicPr>
        <p:blipFill>
          <a:blip r:embed="rId4">
            <a:alphaModFix/>
          </a:blip>
          <a:stretch>
            <a:fillRect/>
          </a:stretch>
        </p:blipFill>
        <p:spPr>
          <a:xfrm>
            <a:off x="16002000" y="8001000"/>
            <a:ext cx="2286000" cy="2286000"/>
          </a:xfrm>
          <a:prstGeom prst="rect">
            <a:avLst/>
          </a:prstGeom>
          <a:noFill/>
          <a:ln>
            <a:noFill/>
          </a:ln>
        </p:spPr>
      </p:pic>
      <p:pic>
        <p:nvPicPr>
          <p:cNvPr id="211" name="Google Shape;211;p21"/>
          <p:cNvPicPr preferRelativeResize="0"/>
          <p:nvPr/>
        </p:nvPicPr>
        <p:blipFill>
          <a:blip r:embed="rId4">
            <a:alphaModFix/>
          </a:blip>
          <a:stretch>
            <a:fillRect/>
          </a:stretch>
        </p:blipFill>
        <p:spPr>
          <a:xfrm flipH="1">
            <a:off x="0" y="8001000"/>
            <a:ext cx="2286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202"/>
                                        </p:tgtEl>
                                        <p:attrNameLst>
                                          <p:attrName>ppt_x</p:attrName>
                                        </p:attrNameLst>
                                      </p:cBhvr>
                                      <p:tavLst>
                                        <p:tav fmla="" tm="0">
                                          <p:val>
                                            <p:strVal val="#ppt_x"/>
                                          </p:val>
                                        </p:tav>
                                        <p:tav fmla="" tm="100000">
                                          <p:val>
                                            <p:strVal val="#ppt_x-1"/>
                                          </p:val>
                                        </p:tav>
                                      </p:tavLst>
                                    </p:anim>
                                    <p:set>
                                      <p:cBhvr>
                                        <p:cTn dur="1" fill="hold">
                                          <p:stCondLst>
                                            <p:cond delay="1000"/>
                                          </p:stCondLst>
                                        </p:cTn>
                                        <p:tgtEl>
                                          <p:spTgt spid="2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